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Century Gothic Paneuropean Bold" charset="1" panose="020B0702020202020204"/>
      <p:regular r:id="rId22"/>
    </p:embeddedFont>
    <p:embeddedFont>
      <p:font typeface="Canva Sans Bold" charset="1" panose="020B0803030501040103"/>
      <p:regular r:id="rId23"/>
    </p:embeddedFont>
    <p:embeddedFont>
      <p:font typeface="Canva Sans" charset="1" panose="020B0503030501040103"/>
      <p:regular r:id="rId24"/>
    </p:embeddedFont>
    <p:embeddedFont>
      <p:font typeface="Open Sans Bold" charset="1" panose="00000000000000000000"/>
      <p:regular r:id="rId25"/>
    </p:embeddedFont>
    <p:embeddedFont>
      <p:font typeface="Open Sans" charset="1" panose="00000000000000000000"/>
      <p:regular r:id="rId26"/>
    </p:embeddedFont>
    <p:embeddedFont>
      <p:font typeface="Century Gothic Paneuropean" charset="1" panose="020B0502020202020204"/>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030" r="0" b="-9414"/>
            </a:stretch>
          </a:blipFill>
        </p:spPr>
      </p:sp>
      <p:sp>
        <p:nvSpPr>
          <p:cNvPr name="TextBox 3" id="3"/>
          <p:cNvSpPr txBox="true"/>
          <p:nvPr/>
        </p:nvSpPr>
        <p:spPr>
          <a:xfrm rot="0">
            <a:off x="1211929" y="3691320"/>
            <a:ext cx="12854049" cy="1452180"/>
          </a:xfrm>
          <a:prstGeom prst="rect">
            <a:avLst/>
          </a:prstGeom>
        </p:spPr>
        <p:txBody>
          <a:bodyPr anchor="t" rtlCol="false" tIns="0" lIns="0" bIns="0" rIns="0">
            <a:spAutoFit/>
          </a:bodyPr>
          <a:lstStyle/>
          <a:p>
            <a:pPr algn="l">
              <a:lnSpc>
                <a:spcPts val="11833"/>
              </a:lnSpc>
              <a:spcBef>
                <a:spcPct val="0"/>
              </a:spcBef>
            </a:pPr>
            <a:r>
              <a:rPr lang="en-US" b="true" sz="8452">
                <a:solidFill>
                  <a:srgbClr val="1F2020"/>
                </a:solidFill>
                <a:latin typeface="Century Gothic Paneuropean Bold"/>
                <a:ea typeface="Century Gothic Paneuropean Bold"/>
                <a:cs typeface="Century Gothic Paneuropean Bold"/>
                <a:sym typeface="Century Gothic Paneuropean Bold"/>
              </a:rPr>
              <a:t>Plant Disease Detection</a:t>
            </a:r>
          </a:p>
        </p:txBody>
      </p:sp>
      <p:sp>
        <p:nvSpPr>
          <p:cNvPr name="Freeform 4" id="4"/>
          <p:cNvSpPr/>
          <p:nvPr/>
        </p:nvSpPr>
        <p:spPr>
          <a:xfrm flipH="false" flipV="false" rot="0">
            <a:off x="1211929" y="5307469"/>
            <a:ext cx="1187613" cy="1125263"/>
          </a:xfrm>
          <a:custGeom>
            <a:avLst/>
            <a:gdLst/>
            <a:ahLst/>
            <a:cxnLst/>
            <a:rect r="r" b="b" t="t" l="l"/>
            <a:pathLst>
              <a:path h="1125263" w="1187613">
                <a:moveTo>
                  <a:pt x="0" y="0"/>
                </a:moveTo>
                <a:lnTo>
                  <a:pt x="1187613" y="0"/>
                </a:lnTo>
                <a:lnTo>
                  <a:pt x="1187613" y="1125264"/>
                </a:lnTo>
                <a:lnTo>
                  <a:pt x="0" y="112526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5698160" y="6167556"/>
            <a:ext cx="6184939" cy="2462531"/>
          </a:xfrm>
          <a:prstGeom prst="rect">
            <a:avLst/>
          </a:prstGeom>
        </p:spPr>
        <p:txBody>
          <a:bodyPr anchor="t" rtlCol="false" tIns="0" lIns="0" bIns="0" rIns="0">
            <a:spAutoFit/>
          </a:bodyPr>
          <a:lstStyle/>
          <a:p>
            <a:pPr algn="ctr">
              <a:lnSpc>
                <a:spcPts val="3919"/>
              </a:lnSpc>
            </a:pPr>
            <a:r>
              <a:rPr lang="en-US" sz="2799" b="true">
                <a:solidFill>
                  <a:srgbClr val="1F2020"/>
                </a:solidFill>
                <a:latin typeface="Canva Sans Bold"/>
                <a:ea typeface="Canva Sans Bold"/>
                <a:cs typeface="Canva Sans Bold"/>
                <a:sym typeface="Canva Sans Bold"/>
              </a:rPr>
              <a:t>Team Members:</a:t>
            </a:r>
          </a:p>
          <a:p>
            <a:pPr algn="ctr">
              <a:lnSpc>
                <a:spcPts val="3919"/>
              </a:lnSpc>
            </a:pPr>
            <a:r>
              <a:rPr lang="en-US" sz="2799">
                <a:solidFill>
                  <a:srgbClr val="1F2020"/>
                </a:solidFill>
                <a:latin typeface="Canva Sans"/>
                <a:ea typeface="Canva Sans"/>
                <a:cs typeface="Canva Sans"/>
                <a:sym typeface="Canva Sans"/>
              </a:rPr>
              <a:t>Varshitha Yanamala </a:t>
            </a:r>
          </a:p>
          <a:p>
            <a:pPr algn="just">
              <a:lnSpc>
                <a:spcPts val="3919"/>
              </a:lnSpc>
            </a:pPr>
            <a:r>
              <a:rPr lang="en-US" sz="2799">
                <a:solidFill>
                  <a:srgbClr val="1F2020"/>
                </a:solidFill>
                <a:latin typeface="Canva Sans"/>
                <a:ea typeface="Canva Sans"/>
                <a:cs typeface="Canva Sans"/>
                <a:sym typeface="Canva Sans"/>
              </a:rPr>
              <a:t>                </a:t>
            </a:r>
            <a:r>
              <a:rPr lang="en-US" sz="2799">
                <a:solidFill>
                  <a:srgbClr val="1F2020"/>
                </a:solidFill>
                <a:latin typeface="Canva Sans"/>
                <a:ea typeface="Canva Sans"/>
                <a:cs typeface="Canva Sans"/>
                <a:sym typeface="Canva Sans"/>
              </a:rPr>
              <a:t>Sanghavi Yelmelwar </a:t>
            </a:r>
          </a:p>
          <a:p>
            <a:pPr algn="just">
              <a:lnSpc>
                <a:spcPts val="3919"/>
              </a:lnSpc>
            </a:pPr>
            <a:r>
              <a:rPr lang="en-US" sz="2799">
                <a:solidFill>
                  <a:srgbClr val="1F2020"/>
                </a:solidFill>
                <a:latin typeface="Canva Sans"/>
                <a:ea typeface="Canva Sans"/>
                <a:cs typeface="Canva Sans"/>
                <a:sym typeface="Canva Sans"/>
              </a:rPr>
              <a:t>              Upendra Madaraboena </a:t>
            </a:r>
          </a:p>
          <a:p>
            <a:pPr algn="just">
              <a:lnSpc>
                <a:spcPts val="3919"/>
              </a:lnSpc>
              <a:spcBef>
                <a:spcPct val="0"/>
              </a:spcBef>
            </a:pPr>
            <a:r>
              <a:rPr lang="en-US" sz="2799">
                <a:solidFill>
                  <a:srgbClr val="1F2020"/>
                </a:solidFill>
                <a:latin typeface="Canva Sans"/>
                <a:ea typeface="Canva Sans"/>
                <a:cs typeface="Canva Sans"/>
                <a:sym typeface="Canva Sans"/>
              </a:rPr>
              <a:t>          Reddy Sai Reddy Duggireddy</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940649" y="1372395"/>
            <a:ext cx="1280346" cy="0"/>
          </a:xfrm>
          <a:prstGeom prst="line">
            <a:avLst/>
          </a:prstGeom>
          <a:ln cap="flat" w="38100">
            <a:solidFill>
              <a:srgbClr val="556D31"/>
            </a:solidFill>
            <a:prstDash val="solid"/>
            <a:headEnd type="none" len="sm" w="sm"/>
            <a:tailEnd type="none" len="sm" w="sm"/>
          </a:ln>
        </p:spPr>
      </p:sp>
      <p:sp>
        <p:nvSpPr>
          <p:cNvPr name="Freeform 3" id="3"/>
          <p:cNvSpPr/>
          <p:nvPr/>
        </p:nvSpPr>
        <p:spPr>
          <a:xfrm flipH="false" flipV="false" rot="0">
            <a:off x="1940649" y="1750703"/>
            <a:ext cx="12141457" cy="7767162"/>
          </a:xfrm>
          <a:custGeom>
            <a:avLst/>
            <a:gdLst/>
            <a:ahLst/>
            <a:cxnLst/>
            <a:rect r="r" b="b" t="t" l="l"/>
            <a:pathLst>
              <a:path h="7767162" w="12141457">
                <a:moveTo>
                  <a:pt x="0" y="0"/>
                </a:moveTo>
                <a:lnTo>
                  <a:pt x="12141456" y="0"/>
                </a:lnTo>
                <a:lnTo>
                  <a:pt x="12141456" y="7767161"/>
                </a:lnTo>
                <a:lnTo>
                  <a:pt x="0" y="7767161"/>
                </a:lnTo>
                <a:lnTo>
                  <a:pt x="0" y="0"/>
                </a:lnTo>
                <a:close/>
              </a:path>
            </a:pathLst>
          </a:custGeom>
          <a:blipFill>
            <a:blip r:embed="rId2"/>
            <a:stretch>
              <a:fillRect l="-763" t="0" r="-981" b="0"/>
            </a:stretch>
          </a:blipFill>
        </p:spPr>
      </p:sp>
      <p:sp>
        <p:nvSpPr>
          <p:cNvPr name="TextBox 4" id="4"/>
          <p:cNvSpPr txBox="true"/>
          <p:nvPr/>
        </p:nvSpPr>
        <p:spPr>
          <a:xfrm rot="0">
            <a:off x="1940649" y="232570"/>
            <a:ext cx="6507841" cy="1120775"/>
          </a:xfrm>
          <a:prstGeom prst="rect">
            <a:avLst/>
          </a:prstGeom>
        </p:spPr>
        <p:txBody>
          <a:bodyPr anchor="t" rtlCol="false" tIns="0" lIns="0" bIns="0" rIns="0">
            <a:spAutoFit/>
          </a:bodyPr>
          <a:lstStyle/>
          <a:p>
            <a:pPr algn="l">
              <a:lnSpc>
                <a:spcPts val="9100"/>
              </a:lnSpc>
              <a:spcBef>
                <a:spcPct val="0"/>
              </a:spcBef>
            </a:pPr>
            <a:r>
              <a:rPr lang="en-US" b="true" sz="6500">
                <a:solidFill>
                  <a:srgbClr val="1F2020"/>
                </a:solidFill>
                <a:latin typeface="Century Gothic Paneuropean Bold"/>
                <a:ea typeface="Century Gothic Paneuropean Bold"/>
                <a:cs typeface="Century Gothic Paneuropean Bold"/>
                <a:sym typeface="Century Gothic Paneuropean Bold"/>
              </a:rPr>
              <a:t>Technical Work</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2561343"/>
            <a:ext cx="1280346" cy="0"/>
          </a:xfrm>
          <a:prstGeom prst="line">
            <a:avLst/>
          </a:prstGeom>
          <a:ln cap="flat" w="38100">
            <a:solidFill>
              <a:srgbClr val="556D31"/>
            </a:solidFill>
            <a:prstDash val="solid"/>
            <a:headEnd type="none" len="sm" w="sm"/>
            <a:tailEnd type="none" len="sm" w="sm"/>
          </a:ln>
        </p:spPr>
      </p:sp>
      <p:sp>
        <p:nvSpPr>
          <p:cNvPr name="Freeform 3" id="3"/>
          <p:cNvSpPr/>
          <p:nvPr/>
        </p:nvSpPr>
        <p:spPr>
          <a:xfrm flipH="false" flipV="false" rot="0">
            <a:off x="410610" y="2696121"/>
            <a:ext cx="16617949" cy="7251655"/>
          </a:xfrm>
          <a:custGeom>
            <a:avLst/>
            <a:gdLst/>
            <a:ahLst/>
            <a:cxnLst/>
            <a:rect r="r" b="b" t="t" l="l"/>
            <a:pathLst>
              <a:path h="7251655" w="16617949">
                <a:moveTo>
                  <a:pt x="0" y="0"/>
                </a:moveTo>
                <a:lnTo>
                  <a:pt x="16617949" y="0"/>
                </a:lnTo>
                <a:lnTo>
                  <a:pt x="16617949" y="7251655"/>
                </a:lnTo>
                <a:lnTo>
                  <a:pt x="0" y="7251655"/>
                </a:lnTo>
                <a:lnTo>
                  <a:pt x="0" y="0"/>
                </a:lnTo>
                <a:close/>
              </a:path>
            </a:pathLst>
          </a:custGeom>
          <a:blipFill>
            <a:blip r:embed="rId2"/>
            <a:stretch>
              <a:fillRect l="0" t="-12159" r="0" b="-12159"/>
            </a:stretch>
          </a:blipFill>
        </p:spPr>
      </p:sp>
      <p:sp>
        <p:nvSpPr>
          <p:cNvPr name="TextBox 4" id="4"/>
          <p:cNvSpPr txBox="true"/>
          <p:nvPr/>
        </p:nvSpPr>
        <p:spPr>
          <a:xfrm rot="0">
            <a:off x="1028700" y="268994"/>
            <a:ext cx="11187915" cy="2273300"/>
          </a:xfrm>
          <a:prstGeom prst="rect">
            <a:avLst/>
          </a:prstGeom>
        </p:spPr>
        <p:txBody>
          <a:bodyPr anchor="t" rtlCol="false" tIns="0" lIns="0" bIns="0" rIns="0">
            <a:spAutoFit/>
          </a:bodyPr>
          <a:lstStyle/>
          <a:p>
            <a:pPr algn="l">
              <a:lnSpc>
                <a:spcPts val="9100"/>
              </a:lnSpc>
              <a:spcBef>
                <a:spcPct val="0"/>
              </a:spcBef>
            </a:pPr>
            <a:r>
              <a:rPr lang="en-US" b="true" sz="6500">
                <a:solidFill>
                  <a:srgbClr val="1F2020"/>
                </a:solidFill>
                <a:latin typeface="Century Gothic Paneuropean Bold"/>
                <a:ea typeface="Century Gothic Paneuropean Bold"/>
                <a:cs typeface="Century Gothic Paneuropean Bold"/>
                <a:sym typeface="Century Gothic Paneuropean Bold"/>
              </a:rPr>
              <a:t>Reports, Insights, and Recommendations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94622" y="2621907"/>
            <a:ext cx="13836294" cy="6270587"/>
          </a:xfrm>
          <a:custGeom>
            <a:avLst/>
            <a:gdLst/>
            <a:ahLst/>
            <a:cxnLst/>
            <a:rect r="r" b="b" t="t" l="l"/>
            <a:pathLst>
              <a:path h="6270587" w="13836294">
                <a:moveTo>
                  <a:pt x="0" y="0"/>
                </a:moveTo>
                <a:lnTo>
                  <a:pt x="13836294" y="0"/>
                </a:lnTo>
                <a:lnTo>
                  <a:pt x="13836294" y="6270587"/>
                </a:lnTo>
                <a:lnTo>
                  <a:pt x="0" y="6270587"/>
                </a:lnTo>
                <a:lnTo>
                  <a:pt x="0" y="0"/>
                </a:lnTo>
                <a:close/>
              </a:path>
            </a:pathLst>
          </a:custGeom>
          <a:blipFill>
            <a:blip r:embed="rId2"/>
            <a:stretch>
              <a:fillRect l="-1038" t="0" r="-1038" b="-511"/>
            </a:stretch>
          </a:blipFill>
        </p:spPr>
      </p:sp>
      <p:sp>
        <p:nvSpPr>
          <p:cNvPr name="TextBox 3" id="3"/>
          <p:cNvSpPr txBox="true"/>
          <p:nvPr/>
        </p:nvSpPr>
        <p:spPr>
          <a:xfrm rot="0">
            <a:off x="1294622" y="895350"/>
            <a:ext cx="8395395" cy="1120775"/>
          </a:xfrm>
          <a:prstGeom prst="rect">
            <a:avLst/>
          </a:prstGeom>
        </p:spPr>
        <p:txBody>
          <a:bodyPr anchor="t" rtlCol="false" tIns="0" lIns="0" bIns="0" rIns="0">
            <a:spAutoFit/>
          </a:bodyPr>
          <a:lstStyle/>
          <a:p>
            <a:pPr algn="ctr">
              <a:lnSpc>
                <a:spcPts val="9100"/>
              </a:lnSpc>
              <a:spcBef>
                <a:spcPct val="0"/>
              </a:spcBef>
            </a:pPr>
            <a:r>
              <a:rPr lang="en-US" b="true" sz="6500">
                <a:solidFill>
                  <a:srgbClr val="000000"/>
                </a:solidFill>
                <a:latin typeface="Century Gothic Paneuropean Bold"/>
                <a:ea typeface="Century Gothic Paneuropean Bold"/>
                <a:cs typeface="Century Gothic Paneuropean Bold"/>
                <a:sym typeface="Century Gothic Paneuropean Bold"/>
              </a:rPr>
              <a:t>Accuracy achieved: </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672627" y="3082954"/>
            <a:ext cx="1280346" cy="0"/>
          </a:xfrm>
          <a:prstGeom prst="line">
            <a:avLst/>
          </a:prstGeom>
          <a:ln cap="flat" w="38100">
            <a:solidFill>
              <a:srgbClr val="556D31"/>
            </a:solidFill>
            <a:prstDash val="solid"/>
            <a:headEnd type="none" len="sm" w="sm"/>
            <a:tailEnd type="none" len="sm" w="sm"/>
          </a:ln>
        </p:spPr>
      </p:sp>
      <p:sp>
        <p:nvSpPr>
          <p:cNvPr name="Freeform 3" id="3"/>
          <p:cNvSpPr/>
          <p:nvPr/>
        </p:nvSpPr>
        <p:spPr>
          <a:xfrm flipH="false" flipV="false" rot="0">
            <a:off x="5699509" y="3474722"/>
            <a:ext cx="6313119" cy="6262882"/>
          </a:xfrm>
          <a:custGeom>
            <a:avLst/>
            <a:gdLst/>
            <a:ahLst/>
            <a:cxnLst/>
            <a:rect r="r" b="b" t="t" l="l"/>
            <a:pathLst>
              <a:path h="6262882" w="6313119">
                <a:moveTo>
                  <a:pt x="0" y="0"/>
                </a:moveTo>
                <a:lnTo>
                  <a:pt x="6313119" y="0"/>
                </a:lnTo>
                <a:lnTo>
                  <a:pt x="6313119" y="6262882"/>
                </a:lnTo>
                <a:lnTo>
                  <a:pt x="0" y="6262882"/>
                </a:lnTo>
                <a:lnTo>
                  <a:pt x="0" y="0"/>
                </a:lnTo>
                <a:close/>
              </a:path>
            </a:pathLst>
          </a:custGeom>
          <a:blipFill>
            <a:blip r:embed="rId2"/>
            <a:stretch>
              <a:fillRect l="0" t="0" r="0" b="0"/>
            </a:stretch>
          </a:blipFill>
        </p:spPr>
      </p:sp>
      <p:sp>
        <p:nvSpPr>
          <p:cNvPr name="TextBox 4" id="4"/>
          <p:cNvSpPr txBox="true"/>
          <p:nvPr/>
        </p:nvSpPr>
        <p:spPr>
          <a:xfrm rot="0">
            <a:off x="1672627" y="580397"/>
            <a:ext cx="11214091" cy="2273300"/>
          </a:xfrm>
          <a:prstGeom prst="rect">
            <a:avLst/>
          </a:prstGeom>
        </p:spPr>
        <p:txBody>
          <a:bodyPr anchor="t" rtlCol="false" tIns="0" lIns="0" bIns="0" rIns="0">
            <a:spAutoFit/>
          </a:bodyPr>
          <a:lstStyle/>
          <a:p>
            <a:pPr algn="l">
              <a:lnSpc>
                <a:spcPts val="9100"/>
              </a:lnSpc>
              <a:spcBef>
                <a:spcPct val="0"/>
              </a:spcBef>
            </a:pPr>
            <a:r>
              <a:rPr lang="en-US" b="true" sz="6500">
                <a:solidFill>
                  <a:srgbClr val="1F2020"/>
                </a:solidFill>
                <a:latin typeface="Century Gothic Paneuropean Bold"/>
                <a:ea typeface="Century Gothic Paneuropean Bold"/>
                <a:cs typeface="Century Gothic Paneuropean Bold"/>
                <a:sym typeface="Century Gothic Paneuropean Bold"/>
              </a:rPr>
              <a:t>Future Opportunities and Challenges</a:t>
            </a:r>
          </a:p>
        </p:txBody>
      </p:sp>
      <p:sp>
        <p:nvSpPr>
          <p:cNvPr name="TextBox 5" id="5"/>
          <p:cNvSpPr txBox="true"/>
          <p:nvPr/>
        </p:nvSpPr>
        <p:spPr>
          <a:xfrm rot="0">
            <a:off x="151047" y="3860423"/>
            <a:ext cx="5836393" cy="5434330"/>
          </a:xfrm>
          <a:prstGeom prst="rect">
            <a:avLst/>
          </a:prstGeom>
        </p:spPr>
        <p:txBody>
          <a:bodyPr anchor="t" rtlCol="false" tIns="0" lIns="0" bIns="0" rIns="0">
            <a:spAutoFit/>
          </a:bodyPr>
          <a:lstStyle/>
          <a:p>
            <a:pPr algn="l">
              <a:lnSpc>
                <a:spcPts val="3919"/>
              </a:lnSpc>
            </a:pPr>
            <a:r>
              <a:rPr lang="en-US" sz="2799" b="true">
                <a:solidFill>
                  <a:srgbClr val="1F2020"/>
                </a:solidFill>
                <a:latin typeface="Open Sans Bold"/>
                <a:ea typeface="Open Sans Bold"/>
                <a:cs typeface="Open Sans Bold"/>
                <a:sym typeface="Open Sans Bold"/>
              </a:rPr>
              <a:t>Opportunities:</a:t>
            </a:r>
          </a:p>
          <a:p>
            <a:pPr algn="l" marL="604519" indent="-302260" lvl="1">
              <a:lnSpc>
                <a:spcPts val="3919"/>
              </a:lnSpc>
              <a:buFont typeface="Arial"/>
              <a:buChar char="•"/>
            </a:pPr>
            <a:r>
              <a:rPr lang="en-US" sz="2799">
                <a:solidFill>
                  <a:srgbClr val="1F2020"/>
                </a:solidFill>
                <a:latin typeface="Open Sans"/>
                <a:ea typeface="Open Sans"/>
                <a:cs typeface="Open Sans"/>
                <a:sym typeface="Open Sans"/>
              </a:rPr>
              <a:t>Integration with IoT for Real-Time Disease Detection</a:t>
            </a:r>
          </a:p>
          <a:p>
            <a:pPr algn="l" marL="604519" indent="-302260" lvl="1">
              <a:lnSpc>
                <a:spcPts val="3919"/>
              </a:lnSpc>
              <a:buFont typeface="Arial"/>
              <a:buChar char="•"/>
            </a:pPr>
            <a:r>
              <a:rPr lang="en-US" sz="2799">
                <a:solidFill>
                  <a:srgbClr val="1F2020"/>
                </a:solidFill>
                <a:latin typeface="Open Sans"/>
                <a:ea typeface="Open Sans"/>
                <a:cs typeface="Open Sans"/>
                <a:sym typeface="Open Sans"/>
              </a:rPr>
              <a:t>Generative AI for Synthetic Data Augmentation</a:t>
            </a:r>
          </a:p>
          <a:p>
            <a:pPr algn="l" marL="604519" indent="-302260" lvl="1">
              <a:lnSpc>
                <a:spcPts val="3919"/>
              </a:lnSpc>
              <a:buFont typeface="Arial"/>
              <a:buChar char="•"/>
            </a:pPr>
            <a:r>
              <a:rPr lang="en-US" sz="2799">
                <a:solidFill>
                  <a:srgbClr val="1F2020"/>
                </a:solidFill>
                <a:latin typeface="Open Sans"/>
                <a:ea typeface="Open Sans"/>
                <a:cs typeface="Open Sans"/>
                <a:sym typeface="Open Sans"/>
              </a:rPr>
              <a:t>Automation in Precision Agriculture</a:t>
            </a:r>
          </a:p>
          <a:p>
            <a:pPr algn="l" marL="604519" indent="-302260" lvl="1">
              <a:lnSpc>
                <a:spcPts val="3919"/>
              </a:lnSpc>
              <a:buFont typeface="Arial"/>
              <a:buChar char="•"/>
            </a:pPr>
            <a:r>
              <a:rPr lang="en-US" sz="2799">
                <a:solidFill>
                  <a:srgbClr val="1F2020"/>
                </a:solidFill>
                <a:latin typeface="Open Sans"/>
                <a:ea typeface="Open Sans"/>
                <a:cs typeface="Open Sans"/>
                <a:sym typeface="Open Sans"/>
              </a:rPr>
              <a:t>Global Collaboration for Agricultural Data Sharing</a:t>
            </a:r>
          </a:p>
          <a:p>
            <a:pPr algn="l" marL="604519" indent="-302260" lvl="1">
              <a:lnSpc>
                <a:spcPts val="3919"/>
              </a:lnSpc>
              <a:buFont typeface="Arial"/>
              <a:buChar char="•"/>
            </a:pPr>
            <a:r>
              <a:rPr lang="en-US" sz="2799">
                <a:solidFill>
                  <a:srgbClr val="1F2020"/>
                </a:solidFill>
                <a:latin typeface="Open Sans"/>
                <a:ea typeface="Open Sans"/>
                <a:cs typeface="Open Sans"/>
                <a:sym typeface="Open Sans"/>
              </a:rPr>
              <a:t>Mobile Application Deployment:</a:t>
            </a:r>
          </a:p>
        </p:txBody>
      </p:sp>
      <p:sp>
        <p:nvSpPr>
          <p:cNvPr name="TextBox 6" id="6"/>
          <p:cNvSpPr txBox="true"/>
          <p:nvPr/>
        </p:nvSpPr>
        <p:spPr>
          <a:xfrm rot="0">
            <a:off x="12242362" y="3823970"/>
            <a:ext cx="6045638" cy="5434330"/>
          </a:xfrm>
          <a:prstGeom prst="rect">
            <a:avLst/>
          </a:prstGeom>
        </p:spPr>
        <p:txBody>
          <a:bodyPr anchor="t" rtlCol="false" tIns="0" lIns="0" bIns="0" rIns="0">
            <a:spAutoFit/>
          </a:bodyPr>
          <a:lstStyle/>
          <a:p>
            <a:pPr algn="l">
              <a:lnSpc>
                <a:spcPts val="3919"/>
              </a:lnSpc>
            </a:pPr>
            <a:r>
              <a:rPr lang="en-US" sz="2799" b="true">
                <a:solidFill>
                  <a:srgbClr val="1F2020"/>
                </a:solidFill>
                <a:latin typeface="Open Sans Bold"/>
                <a:ea typeface="Open Sans Bold"/>
                <a:cs typeface="Open Sans Bold"/>
                <a:sym typeface="Open Sans Bold"/>
              </a:rPr>
              <a:t>Challenges:</a:t>
            </a:r>
          </a:p>
          <a:p>
            <a:pPr algn="l" marL="604519" indent="-302260" lvl="1">
              <a:lnSpc>
                <a:spcPts val="3919"/>
              </a:lnSpc>
              <a:buFont typeface="Arial"/>
              <a:buChar char="•"/>
            </a:pPr>
            <a:r>
              <a:rPr lang="en-US" sz="2799">
                <a:solidFill>
                  <a:srgbClr val="1F2020"/>
                </a:solidFill>
                <a:latin typeface="Open Sans"/>
                <a:ea typeface="Open Sans"/>
                <a:cs typeface="Open Sans"/>
                <a:sym typeface="Open Sans"/>
              </a:rPr>
              <a:t>Managing Growing Data Storage Needs</a:t>
            </a:r>
          </a:p>
          <a:p>
            <a:pPr algn="l" marL="604519" indent="-302260" lvl="1">
              <a:lnSpc>
                <a:spcPts val="3919"/>
              </a:lnSpc>
              <a:buFont typeface="Arial"/>
              <a:buChar char="•"/>
            </a:pPr>
            <a:r>
              <a:rPr lang="en-US" sz="2799">
                <a:solidFill>
                  <a:srgbClr val="1F2020"/>
                </a:solidFill>
                <a:latin typeface="Open Sans"/>
                <a:ea typeface="Open Sans"/>
                <a:cs typeface="Open Sans"/>
                <a:sym typeface="Open Sans"/>
              </a:rPr>
              <a:t>Addressing Evolving Plant Diseases</a:t>
            </a:r>
          </a:p>
          <a:p>
            <a:pPr algn="l" marL="604519" indent="-302260" lvl="1">
              <a:lnSpc>
                <a:spcPts val="3919"/>
              </a:lnSpc>
              <a:buFont typeface="Arial"/>
              <a:buChar char="•"/>
            </a:pPr>
            <a:r>
              <a:rPr lang="en-US" sz="2799">
                <a:solidFill>
                  <a:srgbClr val="1F2020"/>
                </a:solidFill>
                <a:latin typeface="Open Sans"/>
                <a:ea typeface="Open Sans"/>
                <a:cs typeface="Open Sans"/>
                <a:sym typeface="Open Sans"/>
              </a:rPr>
              <a:t>Cost of Technology Adoption for Farmers:</a:t>
            </a:r>
          </a:p>
          <a:p>
            <a:pPr algn="l" marL="604519" indent="-302260" lvl="1">
              <a:lnSpc>
                <a:spcPts val="3919"/>
              </a:lnSpc>
              <a:buFont typeface="Arial"/>
              <a:buChar char="•"/>
            </a:pPr>
            <a:r>
              <a:rPr lang="en-US" sz="2799">
                <a:solidFill>
                  <a:srgbClr val="1F2020"/>
                </a:solidFill>
                <a:latin typeface="Open Sans"/>
                <a:ea typeface="Open Sans"/>
                <a:cs typeface="Open Sans"/>
                <a:sym typeface="Open Sans"/>
              </a:rPr>
              <a:t>Balancing Data Privacy and Collaboration</a:t>
            </a:r>
          </a:p>
          <a:p>
            <a:pPr algn="l" marL="604519" indent="-302260" lvl="1">
              <a:lnSpc>
                <a:spcPts val="3919"/>
              </a:lnSpc>
              <a:buFont typeface="Arial"/>
              <a:buChar char="•"/>
            </a:pPr>
            <a:r>
              <a:rPr lang="en-US" sz="2799">
                <a:solidFill>
                  <a:srgbClr val="1F2020"/>
                </a:solidFill>
                <a:latin typeface="Open Sans"/>
                <a:ea typeface="Open Sans"/>
                <a:cs typeface="Open Sans"/>
                <a:sym typeface="Open Sans"/>
              </a:rPr>
              <a:t>Ensuring Generalization Across Geographies</a:t>
            </a:r>
          </a:p>
        </p:txBody>
      </p:sp>
    </p:spTree>
  </p:cSld>
  <p:clrMapOvr>
    <a:masterClrMapping/>
  </p:clrMapOvr>
</p:sld>
</file>

<file path=ppt/slides/slide1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28738" y="895350"/>
            <a:ext cx="4698802" cy="1120775"/>
          </a:xfrm>
          <a:prstGeom prst="rect">
            <a:avLst/>
          </a:prstGeom>
        </p:spPr>
        <p:txBody>
          <a:bodyPr anchor="t" rtlCol="false" tIns="0" lIns="0" bIns="0" rIns="0">
            <a:spAutoFit/>
          </a:bodyPr>
          <a:lstStyle/>
          <a:p>
            <a:pPr algn="ctr">
              <a:lnSpc>
                <a:spcPts val="9100"/>
              </a:lnSpc>
              <a:spcBef>
                <a:spcPct val="0"/>
              </a:spcBef>
            </a:pPr>
            <a:r>
              <a:rPr lang="en-US" b="true" sz="6500">
                <a:solidFill>
                  <a:srgbClr val="000000"/>
                </a:solidFill>
                <a:latin typeface="Century Gothic Paneuropean Bold"/>
                <a:ea typeface="Century Gothic Paneuropean Bold"/>
                <a:cs typeface="Century Gothic Paneuropean Bold"/>
                <a:sym typeface="Century Gothic Paneuropean Bold"/>
              </a:rPr>
              <a:t>Conclusion:</a:t>
            </a:r>
          </a:p>
        </p:txBody>
      </p:sp>
      <p:sp>
        <p:nvSpPr>
          <p:cNvPr name="AutoShape 3" id="3"/>
          <p:cNvSpPr/>
          <p:nvPr/>
        </p:nvSpPr>
        <p:spPr>
          <a:xfrm>
            <a:off x="1728738" y="2035175"/>
            <a:ext cx="1280346" cy="0"/>
          </a:xfrm>
          <a:prstGeom prst="line">
            <a:avLst/>
          </a:prstGeom>
          <a:ln cap="flat" w="38100">
            <a:solidFill>
              <a:srgbClr val="556D31"/>
            </a:solidFill>
            <a:prstDash val="solid"/>
            <a:headEnd type="none" len="sm" w="sm"/>
            <a:tailEnd type="none" len="sm" w="sm"/>
          </a:ln>
        </p:spPr>
      </p:sp>
      <p:sp>
        <p:nvSpPr>
          <p:cNvPr name="TextBox 4" id="4"/>
          <p:cNvSpPr txBox="true"/>
          <p:nvPr/>
        </p:nvSpPr>
        <p:spPr>
          <a:xfrm rot="0">
            <a:off x="723035" y="2491624"/>
            <a:ext cx="16536265" cy="7038366"/>
          </a:xfrm>
          <a:prstGeom prst="rect">
            <a:avLst/>
          </a:prstGeom>
        </p:spPr>
        <p:txBody>
          <a:bodyPr anchor="t" rtlCol="false" tIns="0" lIns="0" bIns="0" rIns="0">
            <a:spAutoFit/>
          </a:bodyPr>
          <a:lstStyle/>
          <a:p>
            <a:pPr algn="l" marL="789389" indent="-394694" lvl="1">
              <a:lnSpc>
                <a:spcPts val="5118"/>
              </a:lnSpc>
              <a:buFont typeface="Arial"/>
              <a:buChar char="•"/>
            </a:pPr>
            <a:r>
              <a:rPr lang="en-US" sz="3656">
                <a:solidFill>
                  <a:srgbClr val="000000"/>
                </a:solidFill>
                <a:latin typeface="Century Gothic Paneuropean"/>
                <a:ea typeface="Century Gothic Paneuropean"/>
                <a:cs typeface="Century Gothic Paneuropean"/>
                <a:sym typeface="Century Gothic Paneuropean"/>
              </a:rPr>
              <a:t>The project provides a scalable and accurate solution for plant disease detection.</a:t>
            </a:r>
          </a:p>
          <a:p>
            <a:pPr algn="l" marL="789389" indent="-394694" lvl="1">
              <a:lnSpc>
                <a:spcPts val="5118"/>
              </a:lnSpc>
              <a:buFont typeface="Arial"/>
              <a:buChar char="•"/>
            </a:pPr>
            <a:r>
              <a:rPr lang="en-US" sz="3656">
                <a:solidFill>
                  <a:srgbClr val="000000"/>
                </a:solidFill>
                <a:latin typeface="Century Gothic Paneuropean"/>
                <a:ea typeface="Century Gothic Paneuropean"/>
                <a:cs typeface="Century Gothic Paneuropean"/>
                <a:sym typeface="Century Gothic Paneuropean"/>
              </a:rPr>
              <a:t>It uses an innovative image recognition system to classify plants with high precision.</a:t>
            </a:r>
          </a:p>
          <a:p>
            <a:pPr algn="l" marL="789389" indent="-394694" lvl="1">
              <a:lnSpc>
                <a:spcPts val="5118"/>
              </a:lnSpc>
              <a:buFont typeface="Arial"/>
              <a:buChar char="•"/>
            </a:pPr>
            <a:r>
              <a:rPr lang="en-US" sz="3656">
                <a:solidFill>
                  <a:srgbClr val="000000"/>
                </a:solidFill>
                <a:latin typeface="Century Gothic Paneuropean"/>
                <a:ea typeface="Century Gothic Paneuropean"/>
                <a:cs typeface="Century Gothic Paneuropean"/>
                <a:sym typeface="Century Gothic Paneuropean"/>
              </a:rPr>
              <a:t>Early detection minimizes crop losses and supports timely interventions.</a:t>
            </a:r>
          </a:p>
          <a:p>
            <a:pPr algn="l" marL="789389" indent="-394694" lvl="1">
              <a:lnSpc>
                <a:spcPts val="5118"/>
              </a:lnSpc>
              <a:buFont typeface="Arial"/>
              <a:buChar char="•"/>
            </a:pPr>
            <a:r>
              <a:rPr lang="en-US" sz="3656">
                <a:solidFill>
                  <a:srgbClr val="000000"/>
                </a:solidFill>
                <a:latin typeface="Century Gothic Paneuropean"/>
                <a:ea typeface="Century Gothic Paneuropean"/>
                <a:cs typeface="Century Gothic Paneuropean"/>
                <a:sym typeface="Century Gothic Paneuropean"/>
              </a:rPr>
              <a:t>Farmers gain a cost-effective tool to protect crops and improve yields.</a:t>
            </a:r>
          </a:p>
          <a:p>
            <a:pPr algn="l" marL="789389" indent="-394694" lvl="1">
              <a:lnSpc>
                <a:spcPts val="5118"/>
              </a:lnSpc>
              <a:buFont typeface="Arial"/>
              <a:buChar char="•"/>
            </a:pPr>
            <a:r>
              <a:rPr lang="en-US" sz="3656">
                <a:solidFill>
                  <a:srgbClr val="000000"/>
                </a:solidFill>
                <a:latin typeface="Century Gothic Paneuropean"/>
                <a:ea typeface="Century Gothic Paneuropean"/>
                <a:cs typeface="Century Gothic Paneuropean"/>
                <a:sym typeface="Century Gothic Paneuropean"/>
              </a:rPr>
              <a:t>Agricultural businesses can make better decisions and increase profits.</a:t>
            </a:r>
          </a:p>
          <a:p>
            <a:pPr algn="l">
              <a:lnSpc>
                <a:spcPts val="5118"/>
              </a:lnSpc>
            </a:pPr>
          </a:p>
        </p:txBody>
      </p:sp>
    </p:spTree>
  </p:cSld>
  <p:clrMapOvr>
    <a:masterClrMapping/>
  </p:clrMapOvr>
</p:sld>
</file>

<file path=ppt/slides/slide1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a:off x="855881" y="1907388"/>
            <a:ext cx="1280346" cy="0"/>
          </a:xfrm>
          <a:prstGeom prst="line">
            <a:avLst/>
          </a:prstGeom>
          <a:ln cap="flat" w="38100">
            <a:solidFill>
              <a:srgbClr val="556D31"/>
            </a:solidFill>
            <a:prstDash val="solid"/>
            <a:headEnd type="none" len="sm" w="sm"/>
            <a:tailEnd type="none" len="sm" w="sm"/>
          </a:ln>
        </p:spPr>
      </p:sp>
      <p:sp>
        <p:nvSpPr>
          <p:cNvPr name="TextBox 3" id="3"/>
          <p:cNvSpPr txBox="true"/>
          <p:nvPr/>
        </p:nvSpPr>
        <p:spPr>
          <a:xfrm rot="0">
            <a:off x="855881" y="611042"/>
            <a:ext cx="5716526" cy="1120775"/>
          </a:xfrm>
          <a:prstGeom prst="rect">
            <a:avLst/>
          </a:prstGeom>
        </p:spPr>
        <p:txBody>
          <a:bodyPr anchor="t" rtlCol="false" tIns="0" lIns="0" bIns="0" rIns="0">
            <a:spAutoFit/>
          </a:bodyPr>
          <a:lstStyle/>
          <a:p>
            <a:pPr algn="l">
              <a:lnSpc>
                <a:spcPts val="9100"/>
              </a:lnSpc>
              <a:spcBef>
                <a:spcPct val="0"/>
              </a:spcBef>
            </a:pPr>
            <a:r>
              <a:rPr lang="en-US" b="true" sz="6500">
                <a:solidFill>
                  <a:srgbClr val="1F2020"/>
                </a:solidFill>
                <a:latin typeface="Century Gothic Paneuropean Bold"/>
                <a:ea typeface="Century Gothic Paneuropean Bold"/>
                <a:cs typeface="Century Gothic Paneuropean Bold"/>
                <a:sym typeface="Century Gothic Paneuropean Bold"/>
              </a:rPr>
              <a:t>References</a:t>
            </a:r>
          </a:p>
        </p:txBody>
      </p:sp>
      <p:sp>
        <p:nvSpPr>
          <p:cNvPr name="TextBox 4" id="4"/>
          <p:cNvSpPr txBox="true"/>
          <p:nvPr/>
        </p:nvSpPr>
        <p:spPr>
          <a:xfrm rot="0">
            <a:off x="717926" y="1878813"/>
            <a:ext cx="16541374" cy="9185272"/>
          </a:xfrm>
          <a:prstGeom prst="rect">
            <a:avLst/>
          </a:prstGeom>
        </p:spPr>
        <p:txBody>
          <a:bodyPr anchor="t" rtlCol="false" tIns="0" lIns="0" bIns="0" rIns="0">
            <a:spAutoFit/>
          </a:bodyPr>
          <a:lstStyle/>
          <a:p>
            <a:pPr algn="l">
              <a:lnSpc>
                <a:spcPts val="3500"/>
              </a:lnSpc>
              <a:spcBef>
                <a:spcPct val="0"/>
              </a:spcBef>
            </a:pPr>
            <a:r>
              <a:rPr lang="en-US" sz="2500">
                <a:solidFill>
                  <a:srgbClr val="1F2020"/>
                </a:solidFill>
                <a:latin typeface="Century Gothic Paneuropean"/>
                <a:ea typeface="Century Gothic Paneuropean"/>
                <a:cs typeface="Century Gothic Paneuropean"/>
                <a:sym typeface="Century Gothic Paneuropean"/>
              </a:rPr>
              <a:t> </a:t>
            </a:r>
          </a:p>
          <a:p>
            <a:pPr algn="l">
              <a:lnSpc>
                <a:spcPts val="3500"/>
              </a:lnSpc>
              <a:spcBef>
                <a:spcPct val="0"/>
              </a:spcBef>
            </a:pPr>
            <a:r>
              <a:rPr lang="en-US" sz="2500">
                <a:solidFill>
                  <a:srgbClr val="1F2020"/>
                </a:solidFill>
                <a:latin typeface="Century Gothic Paneuropean"/>
                <a:ea typeface="Century Gothic Paneuropean"/>
                <a:cs typeface="Century Gothic Paneuropean"/>
                <a:sym typeface="Century Gothic Paneuropean"/>
              </a:rPr>
              <a:t> </a:t>
            </a:r>
          </a:p>
          <a:p>
            <a:pPr algn="l" marL="539772" indent="-269886" lvl="1">
              <a:lnSpc>
                <a:spcPts val="3500"/>
              </a:lnSpc>
              <a:buFont typeface="Arial"/>
              <a:buChar char="•"/>
            </a:pPr>
            <a:r>
              <a:rPr lang="en-US" sz="2500">
                <a:solidFill>
                  <a:srgbClr val="1F2020"/>
                </a:solidFill>
                <a:latin typeface="Century Gothic Paneuropean"/>
                <a:ea typeface="Century Gothic Paneuropean"/>
                <a:cs typeface="Century Gothic Paneuropean"/>
                <a:sym typeface="Century Gothic Paneuropean"/>
              </a:rPr>
              <a:t>S. Pawar, S. Shedge, N. Panigrahi, A. P. Jyoti, P. Thorave and S. Sayyad, "Leaf Disease Detection of Multiple Plants Using Deep Learning”.</a:t>
            </a:r>
          </a:p>
          <a:p>
            <a:pPr algn="l">
              <a:lnSpc>
                <a:spcPts val="3500"/>
              </a:lnSpc>
              <a:spcBef>
                <a:spcPct val="0"/>
              </a:spcBef>
            </a:pPr>
            <a:r>
              <a:rPr lang="en-US" sz="2500">
                <a:solidFill>
                  <a:srgbClr val="1F2020"/>
                </a:solidFill>
                <a:latin typeface="Century Gothic Paneuropean"/>
                <a:ea typeface="Century Gothic Paneuropean"/>
                <a:cs typeface="Century Gothic Paneuropean"/>
                <a:sym typeface="Century Gothic Paneuropean"/>
              </a:rPr>
              <a:t>      </a:t>
            </a:r>
            <a:r>
              <a:rPr lang="en-US" sz="2500">
                <a:solidFill>
                  <a:srgbClr val="1F2020"/>
                </a:solidFill>
                <a:latin typeface="Century Gothic Paneuropean"/>
                <a:ea typeface="Century Gothic Paneuropean"/>
                <a:cs typeface="Century Gothic Paneuropean"/>
                <a:sym typeface="Century Gothic Paneuropean"/>
              </a:rPr>
              <a:t>Doi: https://doi.org/10.1109/COM-IT-CON54601.2022.9850899</a:t>
            </a:r>
          </a:p>
          <a:p>
            <a:pPr algn="l" marL="539772" indent="-269886" lvl="1">
              <a:lnSpc>
                <a:spcPts val="3500"/>
              </a:lnSpc>
              <a:buFont typeface="Arial"/>
              <a:buChar char="•"/>
            </a:pPr>
            <a:r>
              <a:rPr lang="en-US" sz="2500">
                <a:solidFill>
                  <a:srgbClr val="1F2020"/>
                </a:solidFill>
                <a:latin typeface="Century Gothic Paneuropean"/>
                <a:ea typeface="Century Gothic Paneuropean"/>
                <a:cs typeface="Century Gothic Paneuropean"/>
                <a:sym typeface="Century Gothic Paneuropean"/>
              </a:rPr>
              <a:t>D. S. Joseph, P. M. Pawar and K. Chakradeo, "Real-Time Plant Disease Dataset Development and Detection of Plant Disease Using Deep Learning,"   </a:t>
            </a:r>
          </a:p>
          <a:p>
            <a:pPr algn="l">
              <a:lnSpc>
                <a:spcPts val="3500"/>
              </a:lnSpc>
              <a:spcBef>
                <a:spcPct val="0"/>
              </a:spcBef>
            </a:pPr>
            <a:r>
              <a:rPr lang="en-US" sz="2500">
                <a:solidFill>
                  <a:srgbClr val="1F2020"/>
                </a:solidFill>
                <a:latin typeface="Century Gothic Paneuropean"/>
                <a:ea typeface="Century Gothic Paneuropean"/>
                <a:cs typeface="Century Gothic Paneuropean"/>
                <a:sym typeface="Century Gothic Paneuropean"/>
              </a:rPr>
              <a:t>      </a:t>
            </a:r>
            <a:r>
              <a:rPr lang="en-US" sz="2500">
                <a:solidFill>
                  <a:srgbClr val="1F2020"/>
                </a:solidFill>
                <a:latin typeface="Century Gothic Paneuropean"/>
                <a:ea typeface="Century Gothic Paneuropean"/>
                <a:cs typeface="Century Gothic Paneuropean"/>
                <a:sym typeface="Century Gothic Paneuropean"/>
              </a:rPr>
              <a:t>https://doi.org/10.1109/ACCESS.2024.3358333</a:t>
            </a:r>
          </a:p>
          <a:p>
            <a:pPr algn="l" marL="539772" indent="-269886" lvl="1">
              <a:lnSpc>
                <a:spcPts val="3500"/>
              </a:lnSpc>
              <a:buFont typeface="Arial"/>
              <a:buChar char="•"/>
            </a:pPr>
            <a:r>
              <a:rPr lang="en-US" sz="2500">
                <a:solidFill>
                  <a:srgbClr val="1F2020"/>
                </a:solidFill>
                <a:latin typeface="Century Gothic Paneuropean"/>
                <a:ea typeface="Century Gothic Paneuropean"/>
                <a:cs typeface="Century Gothic Paneuropean"/>
                <a:sym typeface="Century Gothic Paneuropean"/>
              </a:rPr>
              <a:t>J. Thirunavukkarasu, K. J. Oindrilla, M. Sangeetha and E. Swetha, "An Efficient Deep Learning Approach for Plant Disease Detection,"</a:t>
            </a:r>
          </a:p>
          <a:p>
            <a:pPr algn="l">
              <a:lnSpc>
                <a:spcPts val="3500"/>
              </a:lnSpc>
              <a:spcBef>
                <a:spcPct val="0"/>
              </a:spcBef>
            </a:pPr>
            <a:r>
              <a:rPr lang="en-US" sz="2500">
                <a:solidFill>
                  <a:srgbClr val="1F2020"/>
                </a:solidFill>
                <a:latin typeface="Century Gothic Paneuropean"/>
                <a:ea typeface="Century Gothic Paneuropean"/>
                <a:cs typeface="Century Gothic Paneuropean"/>
                <a:sym typeface="Century Gothic Paneuropean"/>
              </a:rPr>
              <a:t>      </a:t>
            </a:r>
            <a:r>
              <a:rPr lang="en-US" sz="2500">
                <a:solidFill>
                  <a:srgbClr val="1F2020"/>
                </a:solidFill>
                <a:latin typeface="Century Gothic Paneuropean"/>
                <a:ea typeface="Century Gothic Paneuropean"/>
                <a:cs typeface="Century Gothic Paneuropean"/>
                <a:sym typeface="Century Gothic Paneuropean"/>
              </a:rPr>
              <a:t>https://doi.org/10.1109/ICSES55317.2022.9914063</a:t>
            </a:r>
          </a:p>
          <a:p>
            <a:pPr algn="l" marL="539772" indent="-269886" lvl="1">
              <a:lnSpc>
                <a:spcPts val="3500"/>
              </a:lnSpc>
              <a:buFont typeface="Arial"/>
              <a:buChar char="•"/>
            </a:pPr>
            <a:r>
              <a:rPr lang="en-US" sz="2500">
                <a:solidFill>
                  <a:srgbClr val="1F2020"/>
                </a:solidFill>
                <a:latin typeface="Century Gothic Paneuropean"/>
                <a:ea typeface="Century Gothic Paneuropean"/>
                <a:cs typeface="Century Gothic Paneuropean"/>
                <a:sym typeface="Century Gothic Paneuropean"/>
              </a:rPr>
              <a:t>X. Liu, W. Min, S. Mei, L. Wang and S. Jiang, "Plant Disease Recognition: A Large-Scale Benchmark Dataset and a Visual Region and Loss Reweighting Approach,"</a:t>
            </a:r>
          </a:p>
          <a:p>
            <a:pPr algn="l">
              <a:lnSpc>
                <a:spcPts val="3500"/>
              </a:lnSpc>
              <a:spcBef>
                <a:spcPct val="0"/>
              </a:spcBef>
            </a:pPr>
            <a:r>
              <a:rPr lang="en-US" sz="2500">
                <a:solidFill>
                  <a:srgbClr val="1F2020"/>
                </a:solidFill>
                <a:latin typeface="Century Gothic Paneuropean"/>
                <a:ea typeface="Century Gothic Paneuropean"/>
                <a:cs typeface="Century Gothic Paneuropean"/>
                <a:sym typeface="Century Gothic Paneuropean"/>
              </a:rPr>
              <a:t>      </a:t>
            </a:r>
            <a:r>
              <a:rPr lang="en-US" sz="2500">
                <a:solidFill>
                  <a:srgbClr val="1F2020"/>
                </a:solidFill>
                <a:latin typeface="Century Gothic Paneuropean"/>
                <a:ea typeface="Century Gothic Paneuropean"/>
                <a:cs typeface="Century Gothic Paneuropean"/>
                <a:sym typeface="Century Gothic Paneuropean"/>
              </a:rPr>
              <a:t>https://doi.org/10.1109/TIP.2021.3049334</a:t>
            </a:r>
          </a:p>
          <a:p>
            <a:pPr algn="l" marL="539772" indent="-269886" lvl="1">
              <a:lnSpc>
                <a:spcPts val="3500"/>
              </a:lnSpc>
              <a:buFont typeface="Arial"/>
              <a:buChar char="•"/>
            </a:pPr>
            <a:r>
              <a:rPr lang="en-US" sz="2500">
                <a:solidFill>
                  <a:srgbClr val="1F2020"/>
                </a:solidFill>
                <a:latin typeface="Century Gothic Paneuropean"/>
                <a:ea typeface="Century Gothic Paneuropean"/>
                <a:cs typeface="Century Gothic Paneuropean"/>
                <a:sym typeface="Century Gothic Paneuropean"/>
              </a:rPr>
              <a:t>S. Hashemifar and M. Zakeri-Nasrabadi, "Deep Identification of Plant Diseases," </a:t>
            </a:r>
          </a:p>
          <a:p>
            <a:pPr algn="l">
              <a:lnSpc>
                <a:spcPts val="3500"/>
              </a:lnSpc>
              <a:spcBef>
                <a:spcPct val="0"/>
              </a:spcBef>
            </a:pPr>
            <a:r>
              <a:rPr lang="en-US" sz="2500">
                <a:solidFill>
                  <a:srgbClr val="1F2020"/>
                </a:solidFill>
                <a:latin typeface="Century Gothic Paneuropean"/>
                <a:ea typeface="Century Gothic Paneuropean"/>
                <a:cs typeface="Century Gothic Paneuropean"/>
                <a:sym typeface="Century Gothic Paneuropean"/>
              </a:rPr>
              <a:t>      </a:t>
            </a:r>
            <a:r>
              <a:rPr lang="en-US" sz="2500">
                <a:solidFill>
                  <a:srgbClr val="1F2020"/>
                </a:solidFill>
                <a:latin typeface="Century Gothic Paneuropean"/>
                <a:ea typeface="Century Gothic Paneuropean"/>
                <a:cs typeface="Century Gothic Paneuropean"/>
                <a:sym typeface="Century Gothic Paneuropean"/>
              </a:rPr>
              <a:t>https://doi.org/10.1109/AISP61396.2024.10475267</a:t>
            </a:r>
          </a:p>
          <a:p>
            <a:pPr algn="l">
              <a:lnSpc>
                <a:spcPts val="3500"/>
              </a:lnSpc>
              <a:spcBef>
                <a:spcPct val="0"/>
              </a:spcBef>
            </a:pPr>
            <a:r>
              <a:rPr lang="en-US" sz="2500">
                <a:solidFill>
                  <a:srgbClr val="1F2020"/>
                </a:solidFill>
                <a:latin typeface="Century Gothic Paneuropean"/>
                <a:ea typeface="Century Gothic Paneuropean"/>
                <a:cs typeface="Century Gothic Paneuropean"/>
                <a:sym typeface="Century Gothic Paneuropean"/>
              </a:rPr>
              <a:t> </a:t>
            </a:r>
          </a:p>
          <a:p>
            <a:pPr algn="l">
              <a:lnSpc>
                <a:spcPts val="3500"/>
              </a:lnSpc>
              <a:spcBef>
                <a:spcPct val="0"/>
              </a:spcBef>
            </a:pPr>
            <a:r>
              <a:rPr lang="en-US" sz="2500">
                <a:solidFill>
                  <a:srgbClr val="1F2020"/>
                </a:solidFill>
                <a:latin typeface="Century Gothic Paneuropean"/>
                <a:ea typeface="Century Gothic Paneuropean"/>
                <a:cs typeface="Century Gothic Paneuropean"/>
                <a:sym typeface="Century Gothic Paneuropean"/>
              </a:rPr>
              <a:t> </a:t>
            </a:r>
          </a:p>
          <a:p>
            <a:pPr algn="l">
              <a:lnSpc>
                <a:spcPts val="3500"/>
              </a:lnSpc>
              <a:spcBef>
                <a:spcPct val="0"/>
              </a:spcBef>
            </a:pPr>
            <a:r>
              <a:rPr lang="en-US" sz="2500">
                <a:solidFill>
                  <a:srgbClr val="1F2020"/>
                </a:solidFill>
                <a:latin typeface="Century Gothic Paneuropean"/>
                <a:ea typeface="Century Gothic Paneuropean"/>
                <a:cs typeface="Century Gothic Paneuropean"/>
                <a:sym typeface="Century Gothic Paneuropean"/>
              </a:rPr>
              <a:t> </a:t>
            </a:r>
          </a:p>
          <a:p>
            <a:pPr algn="l">
              <a:lnSpc>
                <a:spcPts val="3500"/>
              </a:lnSpc>
              <a:spcBef>
                <a:spcPct val="0"/>
              </a:spcBef>
            </a:pPr>
            <a:r>
              <a:rPr lang="en-US" sz="2500">
                <a:solidFill>
                  <a:srgbClr val="1F2020"/>
                </a:solidFill>
                <a:latin typeface="Century Gothic Paneuropean"/>
                <a:ea typeface="Century Gothic Paneuropean"/>
                <a:cs typeface="Century Gothic Paneuropean"/>
                <a:sym typeface="Century Gothic Paneuropean"/>
              </a:rPr>
              <a:t> </a:t>
            </a:r>
          </a:p>
          <a:p>
            <a:pPr algn="l">
              <a:lnSpc>
                <a:spcPts val="3500"/>
              </a:lnSpc>
              <a:spcBef>
                <a:spcPct val="0"/>
              </a:spcBef>
            </a:pPr>
            <a:r>
              <a:rPr lang="en-US" sz="2500">
                <a:solidFill>
                  <a:srgbClr val="1F2020"/>
                </a:solidFill>
                <a:latin typeface="Century Gothic Paneuropean"/>
                <a:ea typeface="Century Gothic Paneuropean"/>
                <a:cs typeface="Century Gothic Paneuropean"/>
                <a:sym typeface="Century Gothic Paneuropean"/>
              </a:rPr>
              <a:t> </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0" y="0"/>
            <a:ext cx="9144000" cy="10287000"/>
            <a:chOff x="0" y="0"/>
            <a:chExt cx="12192000" cy="13716000"/>
          </a:xfrm>
        </p:grpSpPr>
        <p:pic>
          <p:nvPicPr>
            <p:cNvPr name="Picture 3" id="3"/>
            <p:cNvPicPr>
              <a:picLocks noChangeAspect="true"/>
            </p:cNvPicPr>
            <p:nvPr/>
          </p:nvPicPr>
          <p:blipFill>
            <a:blip r:embed="rId2"/>
            <a:srcRect l="0" t="10820" r="0" b="14085"/>
            <a:stretch>
              <a:fillRect/>
            </a:stretch>
          </p:blipFill>
          <p:spPr>
            <a:xfrm flipH="false" flipV="false">
              <a:off x="0" y="0"/>
              <a:ext cx="12192000" cy="13716000"/>
            </a:xfrm>
            <a:prstGeom prst="rect">
              <a:avLst/>
            </a:prstGeom>
          </p:spPr>
        </p:pic>
      </p:grpSp>
      <p:sp>
        <p:nvSpPr>
          <p:cNvPr name="TextBox 4" id="4"/>
          <p:cNvSpPr txBox="true"/>
          <p:nvPr/>
        </p:nvSpPr>
        <p:spPr>
          <a:xfrm rot="0">
            <a:off x="1488103" y="4811569"/>
            <a:ext cx="5716526" cy="1408435"/>
          </a:xfrm>
          <a:prstGeom prst="rect">
            <a:avLst/>
          </a:prstGeom>
        </p:spPr>
        <p:txBody>
          <a:bodyPr anchor="t" rtlCol="false" tIns="0" lIns="0" bIns="0" rIns="0">
            <a:spAutoFit/>
          </a:bodyPr>
          <a:lstStyle/>
          <a:p>
            <a:pPr algn="l">
              <a:lnSpc>
                <a:spcPts val="11619"/>
              </a:lnSpc>
              <a:spcBef>
                <a:spcPct val="0"/>
              </a:spcBef>
            </a:pPr>
            <a:r>
              <a:rPr lang="en-US" b="true" sz="8299">
                <a:solidFill>
                  <a:srgbClr val="1F2020"/>
                </a:solidFill>
                <a:latin typeface="Century Gothic Paneuropean Bold"/>
                <a:ea typeface="Century Gothic Paneuropean Bold"/>
                <a:cs typeface="Century Gothic Paneuropean Bold"/>
                <a:sym typeface="Century Gothic Paneuropean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9012523" y="135174"/>
            <a:ext cx="7367319" cy="1120775"/>
          </a:xfrm>
          <a:prstGeom prst="rect">
            <a:avLst/>
          </a:prstGeom>
        </p:spPr>
        <p:txBody>
          <a:bodyPr anchor="t" rtlCol="false" tIns="0" lIns="0" bIns="0" rIns="0">
            <a:spAutoFit/>
          </a:bodyPr>
          <a:lstStyle/>
          <a:p>
            <a:pPr algn="l">
              <a:lnSpc>
                <a:spcPts val="9100"/>
              </a:lnSpc>
              <a:spcBef>
                <a:spcPct val="0"/>
              </a:spcBef>
            </a:pPr>
            <a:r>
              <a:rPr lang="en-US" b="true" sz="6500">
                <a:solidFill>
                  <a:srgbClr val="1F2020"/>
                </a:solidFill>
                <a:latin typeface="Century Gothic Paneuropean Bold"/>
                <a:ea typeface="Century Gothic Paneuropean Bold"/>
                <a:cs typeface="Century Gothic Paneuropean Bold"/>
                <a:sym typeface="Century Gothic Paneuropean Bold"/>
              </a:rPr>
              <a:t>Introduction</a:t>
            </a:r>
          </a:p>
        </p:txBody>
      </p:sp>
      <p:sp>
        <p:nvSpPr>
          <p:cNvPr name="AutoShape 3" id="3"/>
          <p:cNvSpPr/>
          <p:nvPr/>
        </p:nvSpPr>
        <p:spPr>
          <a:xfrm>
            <a:off x="9144000" y="1274999"/>
            <a:ext cx="1280346" cy="0"/>
          </a:xfrm>
          <a:prstGeom prst="line">
            <a:avLst/>
          </a:prstGeom>
          <a:ln cap="flat" w="38100">
            <a:solidFill>
              <a:srgbClr val="556D31"/>
            </a:solidFill>
            <a:prstDash val="solid"/>
            <a:headEnd type="none" len="sm" w="sm"/>
            <a:tailEnd type="none" len="sm" w="sm"/>
          </a:ln>
        </p:spPr>
      </p:sp>
      <p:sp>
        <p:nvSpPr>
          <p:cNvPr name="Freeform 4" id="4"/>
          <p:cNvSpPr/>
          <p:nvPr/>
        </p:nvSpPr>
        <p:spPr>
          <a:xfrm flipH="false" flipV="false" rot="0">
            <a:off x="483171" y="3174222"/>
            <a:ext cx="8529352" cy="5194983"/>
          </a:xfrm>
          <a:custGeom>
            <a:avLst/>
            <a:gdLst/>
            <a:ahLst/>
            <a:cxnLst/>
            <a:rect r="r" b="b" t="t" l="l"/>
            <a:pathLst>
              <a:path h="5194983" w="8529352">
                <a:moveTo>
                  <a:pt x="0" y="0"/>
                </a:moveTo>
                <a:lnTo>
                  <a:pt x="8529352" y="0"/>
                </a:lnTo>
                <a:lnTo>
                  <a:pt x="8529352" y="5194983"/>
                </a:lnTo>
                <a:lnTo>
                  <a:pt x="0" y="5194983"/>
                </a:lnTo>
                <a:lnTo>
                  <a:pt x="0" y="0"/>
                </a:lnTo>
                <a:close/>
              </a:path>
            </a:pathLst>
          </a:custGeom>
          <a:blipFill>
            <a:blip r:embed="rId2"/>
            <a:stretch>
              <a:fillRect l="0" t="0" r="0" b="0"/>
            </a:stretch>
          </a:blipFill>
        </p:spPr>
      </p:sp>
      <p:sp>
        <p:nvSpPr>
          <p:cNvPr name="TextBox 5" id="5"/>
          <p:cNvSpPr txBox="true"/>
          <p:nvPr/>
        </p:nvSpPr>
        <p:spPr>
          <a:xfrm rot="0">
            <a:off x="9012523" y="1810302"/>
            <a:ext cx="8818909" cy="8390256"/>
          </a:xfrm>
          <a:prstGeom prst="rect">
            <a:avLst/>
          </a:prstGeom>
        </p:spPr>
        <p:txBody>
          <a:bodyPr anchor="t" rtlCol="false" tIns="0" lIns="0" bIns="0" rIns="0">
            <a:spAutoFit/>
          </a:bodyPr>
          <a:lstStyle/>
          <a:p>
            <a:pPr algn="just" marL="496566" indent="-248283" lvl="1">
              <a:lnSpc>
                <a:spcPts val="3219"/>
              </a:lnSpc>
              <a:buFont typeface="Arial"/>
              <a:buChar char="•"/>
            </a:pPr>
            <a:r>
              <a:rPr lang="en-US" b="true" sz="2299">
                <a:solidFill>
                  <a:srgbClr val="1F2020"/>
                </a:solidFill>
                <a:latin typeface="Open Sans Bold"/>
                <a:ea typeface="Open Sans Bold"/>
                <a:cs typeface="Open Sans Bold"/>
                <a:sym typeface="Open Sans Bold"/>
              </a:rPr>
              <a:t>Purpose:</a:t>
            </a:r>
            <a:r>
              <a:rPr lang="en-US" sz="2299">
                <a:solidFill>
                  <a:srgbClr val="1F2020"/>
                </a:solidFill>
                <a:latin typeface="Open Sans"/>
                <a:ea typeface="Open Sans"/>
                <a:cs typeface="Open Sans"/>
                <a:sym typeface="Open Sans"/>
              </a:rPr>
              <a:t> Leverage big data tools to improve early detection and classification of plant diseases.</a:t>
            </a:r>
          </a:p>
          <a:p>
            <a:pPr algn="just">
              <a:lnSpc>
                <a:spcPts val="3219"/>
              </a:lnSpc>
            </a:pPr>
          </a:p>
          <a:p>
            <a:pPr algn="just" marL="496566" indent="-248283" lvl="1">
              <a:lnSpc>
                <a:spcPts val="3219"/>
              </a:lnSpc>
              <a:buFont typeface="Arial"/>
              <a:buChar char="•"/>
            </a:pPr>
            <a:r>
              <a:rPr lang="en-US" b="true" sz="2299">
                <a:solidFill>
                  <a:srgbClr val="1F2020"/>
                </a:solidFill>
                <a:latin typeface="Open Sans Bold"/>
                <a:ea typeface="Open Sans Bold"/>
                <a:cs typeface="Open Sans Bold"/>
                <a:sym typeface="Open Sans Bold"/>
              </a:rPr>
              <a:t>Problem</a:t>
            </a:r>
            <a:r>
              <a:rPr lang="en-US" sz="2299">
                <a:solidFill>
                  <a:srgbClr val="1F2020"/>
                </a:solidFill>
                <a:latin typeface="Open Sans"/>
                <a:ea typeface="Open Sans"/>
                <a:cs typeface="Open Sans"/>
                <a:sym typeface="Open Sans"/>
              </a:rPr>
              <a:t>: Crop losses due to plant diseases, coupled with challenges in handling large datasets, hinder timely intervention and management.</a:t>
            </a:r>
          </a:p>
          <a:p>
            <a:pPr algn="just">
              <a:lnSpc>
                <a:spcPts val="3219"/>
              </a:lnSpc>
            </a:pPr>
          </a:p>
          <a:p>
            <a:pPr algn="just" marL="496566" indent="-248283" lvl="1">
              <a:lnSpc>
                <a:spcPts val="3219"/>
              </a:lnSpc>
              <a:buFont typeface="Arial"/>
              <a:buChar char="•"/>
            </a:pPr>
            <a:r>
              <a:rPr lang="en-US" b="true" sz="2299">
                <a:solidFill>
                  <a:srgbClr val="1F2020"/>
                </a:solidFill>
                <a:latin typeface="Open Sans Bold"/>
                <a:ea typeface="Open Sans Bold"/>
                <a:cs typeface="Open Sans Bold"/>
                <a:sym typeface="Open Sans Bold"/>
              </a:rPr>
              <a:t>Proposed Solution:</a:t>
            </a:r>
          </a:p>
          <a:p>
            <a:pPr algn="just" marL="496566" indent="-248283" lvl="1">
              <a:lnSpc>
                <a:spcPts val="3219"/>
              </a:lnSpc>
              <a:buFont typeface="Arial"/>
              <a:buChar char="•"/>
            </a:pPr>
            <a:r>
              <a:rPr lang="en-US" sz="2299">
                <a:solidFill>
                  <a:srgbClr val="1F2020"/>
                </a:solidFill>
                <a:latin typeface="Open Sans"/>
                <a:ea typeface="Open Sans"/>
                <a:cs typeface="Open Sans"/>
                <a:sym typeface="Open Sans"/>
              </a:rPr>
              <a:t>Develop a machine learning model to classify 88 plant disease classes.</a:t>
            </a:r>
          </a:p>
          <a:p>
            <a:pPr algn="just">
              <a:lnSpc>
                <a:spcPts val="3219"/>
              </a:lnSpc>
            </a:pPr>
          </a:p>
          <a:p>
            <a:pPr algn="just" marL="496566" indent="-248283" lvl="1">
              <a:lnSpc>
                <a:spcPts val="3219"/>
              </a:lnSpc>
              <a:buFont typeface="Arial"/>
              <a:buChar char="•"/>
            </a:pPr>
            <a:r>
              <a:rPr lang="en-US" sz="2299">
                <a:solidFill>
                  <a:srgbClr val="1F2020"/>
                </a:solidFill>
                <a:latin typeface="Open Sans"/>
                <a:ea typeface="Open Sans"/>
                <a:cs typeface="Open Sans"/>
                <a:sym typeface="Open Sans"/>
              </a:rPr>
              <a:t>Utilize big data tools like MongoDB and Apache Spark for efficient data storage and processing.</a:t>
            </a:r>
          </a:p>
          <a:p>
            <a:pPr algn="just">
              <a:lnSpc>
                <a:spcPts val="3219"/>
              </a:lnSpc>
            </a:pPr>
          </a:p>
          <a:p>
            <a:pPr algn="just" marL="496566" indent="-248283" lvl="1">
              <a:lnSpc>
                <a:spcPts val="3219"/>
              </a:lnSpc>
              <a:buFont typeface="Arial"/>
              <a:buChar char="•"/>
            </a:pPr>
            <a:r>
              <a:rPr lang="en-US" sz="2299">
                <a:solidFill>
                  <a:srgbClr val="1F2020"/>
                </a:solidFill>
                <a:latin typeface="Open Sans"/>
                <a:ea typeface="Open Sans"/>
                <a:cs typeface="Open Sans"/>
                <a:sym typeface="Open Sans"/>
              </a:rPr>
              <a:t>Implement data augmentation techniques to address class imbalance and enhance model accuracy.</a:t>
            </a:r>
          </a:p>
          <a:p>
            <a:pPr algn="just">
              <a:lnSpc>
                <a:spcPts val="3219"/>
              </a:lnSpc>
            </a:pPr>
          </a:p>
          <a:p>
            <a:pPr algn="just" marL="496566" indent="-248283" lvl="1">
              <a:lnSpc>
                <a:spcPts val="3219"/>
              </a:lnSpc>
              <a:buFont typeface="Arial"/>
              <a:buChar char="•"/>
            </a:pPr>
            <a:r>
              <a:rPr lang="en-US" b="true" sz="2299">
                <a:solidFill>
                  <a:srgbClr val="1F2020"/>
                </a:solidFill>
                <a:latin typeface="Open Sans Bold"/>
                <a:ea typeface="Open Sans Bold"/>
                <a:cs typeface="Open Sans Bold"/>
                <a:sym typeface="Open Sans Bold"/>
              </a:rPr>
              <a:t>Goal: </a:t>
            </a:r>
            <a:r>
              <a:rPr lang="en-US" sz="2299">
                <a:solidFill>
                  <a:srgbClr val="1F2020"/>
                </a:solidFill>
                <a:latin typeface="Open Sans"/>
                <a:ea typeface="Open Sans"/>
                <a:cs typeface="Open Sans"/>
                <a:sym typeface="Open Sans"/>
              </a:rPr>
              <a:t>Achieve faster, more accurate plant disease classification to support sustainable agriculture and food security.</a:t>
            </a:r>
          </a:p>
          <a:p>
            <a:pPr algn="just">
              <a:lnSpc>
                <a:spcPts val="3219"/>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977601" y="3092442"/>
            <a:ext cx="1280346" cy="0"/>
          </a:xfrm>
          <a:prstGeom prst="line">
            <a:avLst/>
          </a:prstGeom>
          <a:ln cap="flat" w="38100">
            <a:solidFill>
              <a:srgbClr val="556D31"/>
            </a:solidFill>
            <a:prstDash val="solid"/>
            <a:headEnd type="none" len="sm" w="sm"/>
            <a:tailEnd type="none" len="sm" w="sm"/>
          </a:ln>
        </p:spPr>
      </p:sp>
      <p:sp>
        <p:nvSpPr>
          <p:cNvPr name="Freeform 3" id="3"/>
          <p:cNvSpPr/>
          <p:nvPr/>
        </p:nvSpPr>
        <p:spPr>
          <a:xfrm flipH="false" flipV="false" rot="0">
            <a:off x="1249910" y="3846411"/>
            <a:ext cx="8354317" cy="5214681"/>
          </a:xfrm>
          <a:custGeom>
            <a:avLst/>
            <a:gdLst/>
            <a:ahLst/>
            <a:cxnLst/>
            <a:rect r="r" b="b" t="t" l="l"/>
            <a:pathLst>
              <a:path h="5214681" w="8354317">
                <a:moveTo>
                  <a:pt x="0" y="0"/>
                </a:moveTo>
                <a:lnTo>
                  <a:pt x="8354317" y="0"/>
                </a:lnTo>
                <a:lnTo>
                  <a:pt x="8354317" y="5214681"/>
                </a:lnTo>
                <a:lnTo>
                  <a:pt x="0" y="5214681"/>
                </a:lnTo>
                <a:lnTo>
                  <a:pt x="0" y="0"/>
                </a:lnTo>
                <a:close/>
              </a:path>
            </a:pathLst>
          </a:custGeom>
          <a:blipFill>
            <a:blip r:embed="rId2"/>
            <a:stretch>
              <a:fillRect l="0" t="0" r="0" b="0"/>
            </a:stretch>
          </a:blipFill>
        </p:spPr>
      </p:sp>
      <p:sp>
        <p:nvSpPr>
          <p:cNvPr name="TextBox 4" id="4"/>
          <p:cNvSpPr txBox="true"/>
          <p:nvPr/>
        </p:nvSpPr>
        <p:spPr>
          <a:xfrm rot="0">
            <a:off x="1977601" y="1734066"/>
            <a:ext cx="7339109" cy="1120775"/>
          </a:xfrm>
          <a:prstGeom prst="rect">
            <a:avLst/>
          </a:prstGeom>
        </p:spPr>
        <p:txBody>
          <a:bodyPr anchor="t" rtlCol="false" tIns="0" lIns="0" bIns="0" rIns="0">
            <a:spAutoFit/>
          </a:bodyPr>
          <a:lstStyle/>
          <a:p>
            <a:pPr algn="l">
              <a:lnSpc>
                <a:spcPts val="9100"/>
              </a:lnSpc>
              <a:spcBef>
                <a:spcPct val="0"/>
              </a:spcBef>
            </a:pPr>
            <a:r>
              <a:rPr lang="en-US" b="true" sz="6500">
                <a:solidFill>
                  <a:srgbClr val="1F2020"/>
                </a:solidFill>
                <a:latin typeface="Century Gothic Paneuropean Bold"/>
                <a:ea typeface="Century Gothic Paneuropean Bold"/>
                <a:cs typeface="Century Gothic Paneuropean Bold"/>
                <a:sym typeface="Century Gothic Paneuropean Bold"/>
              </a:rPr>
              <a:t>Project Objectives</a:t>
            </a:r>
          </a:p>
        </p:txBody>
      </p:sp>
      <p:sp>
        <p:nvSpPr>
          <p:cNvPr name="TextBox 5" id="5"/>
          <p:cNvSpPr txBox="true"/>
          <p:nvPr/>
        </p:nvSpPr>
        <p:spPr>
          <a:xfrm rot="0">
            <a:off x="10106240" y="3319391"/>
            <a:ext cx="6424524" cy="6230620"/>
          </a:xfrm>
          <a:prstGeom prst="rect">
            <a:avLst/>
          </a:prstGeom>
        </p:spPr>
        <p:txBody>
          <a:bodyPr anchor="t" rtlCol="false" tIns="0" lIns="0" bIns="0" rIns="0">
            <a:spAutoFit/>
          </a:bodyPr>
          <a:lstStyle/>
          <a:p>
            <a:pPr algn="just" marL="474976" indent="-237488" lvl="1">
              <a:lnSpc>
                <a:spcPts val="3079"/>
              </a:lnSpc>
              <a:buFont typeface="Arial"/>
              <a:buChar char="•"/>
            </a:pPr>
            <a:r>
              <a:rPr lang="en-US" sz="2199">
                <a:solidFill>
                  <a:srgbClr val="1F2020"/>
                </a:solidFill>
                <a:latin typeface="Open Sans"/>
                <a:ea typeface="Open Sans"/>
                <a:cs typeface="Open Sans"/>
                <a:sym typeface="Open Sans"/>
              </a:rPr>
              <a:t>To design a model that accurately classifies plant diseases across 88 categories.</a:t>
            </a:r>
          </a:p>
          <a:p>
            <a:pPr algn="just" marL="474976" indent="-237488" lvl="1">
              <a:lnSpc>
                <a:spcPts val="3079"/>
              </a:lnSpc>
              <a:buFont typeface="Arial"/>
              <a:buChar char="•"/>
            </a:pPr>
            <a:r>
              <a:rPr lang="en-US" sz="2199">
                <a:solidFill>
                  <a:srgbClr val="1F2020"/>
                </a:solidFill>
                <a:latin typeface="Open Sans"/>
                <a:ea typeface="Open Sans"/>
                <a:cs typeface="Open Sans"/>
                <a:sym typeface="Open Sans"/>
              </a:rPr>
              <a:t>To manage and process large volumes of plant image data using big data platforms like MongoDB and Apache Spark.</a:t>
            </a:r>
          </a:p>
          <a:p>
            <a:pPr algn="just" marL="474976" indent="-237488" lvl="1">
              <a:lnSpc>
                <a:spcPts val="3079"/>
              </a:lnSpc>
              <a:buFont typeface="Arial"/>
              <a:buChar char="•"/>
            </a:pPr>
            <a:r>
              <a:rPr lang="en-US" sz="2199">
                <a:solidFill>
                  <a:srgbClr val="1F2020"/>
                </a:solidFill>
                <a:latin typeface="Open Sans"/>
                <a:ea typeface="Open Sans"/>
                <a:cs typeface="Open Sans"/>
                <a:sym typeface="Open Sans"/>
              </a:rPr>
              <a:t>To significantly improve the speed and efficiency of disease detection compared to traditional manual methods.</a:t>
            </a:r>
          </a:p>
          <a:p>
            <a:pPr algn="just" marL="474976" indent="-237488" lvl="1">
              <a:lnSpc>
                <a:spcPts val="3079"/>
              </a:lnSpc>
              <a:buFont typeface="Arial"/>
              <a:buChar char="•"/>
            </a:pPr>
            <a:r>
              <a:rPr lang="en-US" sz="2199">
                <a:solidFill>
                  <a:srgbClr val="1F2020"/>
                </a:solidFill>
                <a:latin typeface="Open Sans"/>
                <a:ea typeface="Open Sans"/>
                <a:cs typeface="Open Sans"/>
                <a:sym typeface="Open Sans"/>
              </a:rPr>
              <a:t>To enhance the reliability of disease predictions by addressing class imbalances using data augmentation and advanced machine learning techniques.</a:t>
            </a:r>
          </a:p>
          <a:p>
            <a:pPr algn="just" marL="474976" indent="-237488" lvl="1">
              <a:lnSpc>
                <a:spcPts val="3079"/>
              </a:lnSpc>
              <a:spcBef>
                <a:spcPct val="0"/>
              </a:spcBef>
              <a:buFont typeface="Arial"/>
              <a:buChar char="•"/>
            </a:pPr>
            <a:r>
              <a:rPr lang="en-US" sz="2199">
                <a:solidFill>
                  <a:srgbClr val="1F2020"/>
                </a:solidFill>
                <a:latin typeface="Open Sans"/>
                <a:ea typeface="Open Sans"/>
                <a:cs typeface="Open Sans"/>
                <a:sym typeface="Open Sans"/>
              </a:rPr>
              <a:t>To provide a scalable solution that can be expanded for other agricultural applications and crop types.</a:t>
            </a:r>
          </a:p>
          <a:p>
            <a:pPr algn="l">
              <a:lnSpc>
                <a:spcPts val="3079"/>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928577" y="1857927"/>
            <a:ext cx="6571145" cy="6571145"/>
            <a:chOff x="0" y="0"/>
            <a:chExt cx="8761527" cy="8761527"/>
          </a:xfrm>
        </p:grpSpPr>
        <p:pic>
          <p:nvPicPr>
            <p:cNvPr name="Picture 3" id="3"/>
            <p:cNvPicPr>
              <a:picLocks noChangeAspect="true"/>
            </p:cNvPicPr>
            <p:nvPr/>
          </p:nvPicPr>
          <p:blipFill>
            <a:blip r:embed="rId2"/>
            <a:srcRect l="15950" t="0" r="15950" b="0"/>
            <a:stretch>
              <a:fillRect/>
            </a:stretch>
          </p:blipFill>
          <p:spPr>
            <a:xfrm flipH="false" flipV="false">
              <a:off x="0" y="0"/>
              <a:ext cx="8761527" cy="8761527"/>
            </a:xfrm>
            <a:prstGeom prst="rect">
              <a:avLst/>
            </a:prstGeom>
          </p:spPr>
        </p:pic>
      </p:grpSp>
      <p:sp>
        <p:nvSpPr>
          <p:cNvPr name="AutoShape 4" id="4"/>
          <p:cNvSpPr/>
          <p:nvPr/>
        </p:nvSpPr>
        <p:spPr>
          <a:xfrm>
            <a:off x="10477961" y="3025804"/>
            <a:ext cx="1280346" cy="0"/>
          </a:xfrm>
          <a:prstGeom prst="line">
            <a:avLst/>
          </a:prstGeom>
          <a:ln cap="flat" w="38100">
            <a:solidFill>
              <a:srgbClr val="556D31"/>
            </a:solidFill>
            <a:prstDash val="solid"/>
            <a:headEnd type="none" len="sm" w="sm"/>
            <a:tailEnd type="none" len="sm" w="sm"/>
          </a:ln>
        </p:spPr>
      </p:sp>
      <p:grpSp>
        <p:nvGrpSpPr>
          <p:cNvPr name="Group 5" id="5"/>
          <p:cNvGrpSpPr/>
          <p:nvPr/>
        </p:nvGrpSpPr>
        <p:grpSpPr>
          <a:xfrm rot="0">
            <a:off x="10477961" y="3860695"/>
            <a:ext cx="677751" cy="677751"/>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556D31"/>
            </a:solidFill>
          </p:spPr>
        </p:sp>
        <p:sp>
          <p:nvSpPr>
            <p:cNvPr name="TextBox 7" id="7"/>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grpSp>
        <p:nvGrpSpPr>
          <p:cNvPr name="Group 8" id="8"/>
          <p:cNvGrpSpPr/>
          <p:nvPr/>
        </p:nvGrpSpPr>
        <p:grpSpPr>
          <a:xfrm rot="0">
            <a:off x="10477961" y="5138521"/>
            <a:ext cx="677751" cy="677751"/>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556D31"/>
            </a:solidFill>
          </p:spPr>
        </p:sp>
        <p:sp>
          <p:nvSpPr>
            <p:cNvPr name="TextBox 10" id="10"/>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grpSp>
        <p:nvGrpSpPr>
          <p:cNvPr name="Group 11" id="11"/>
          <p:cNvGrpSpPr/>
          <p:nvPr/>
        </p:nvGrpSpPr>
        <p:grpSpPr>
          <a:xfrm rot="0">
            <a:off x="10477961" y="6416346"/>
            <a:ext cx="677751" cy="677751"/>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556D31"/>
            </a:solidFill>
          </p:spPr>
        </p:sp>
        <p:sp>
          <p:nvSpPr>
            <p:cNvPr name="TextBox 13" id="13"/>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grpSp>
        <p:nvGrpSpPr>
          <p:cNvPr name="Group 14" id="14"/>
          <p:cNvGrpSpPr/>
          <p:nvPr/>
        </p:nvGrpSpPr>
        <p:grpSpPr>
          <a:xfrm rot="0">
            <a:off x="10477961" y="7694172"/>
            <a:ext cx="677751" cy="677751"/>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556D31"/>
            </a:solidFill>
          </p:spPr>
        </p:sp>
        <p:sp>
          <p:nvSpPr>
            <p:cNvPr name="TextBox 16" id="16"/>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sp>
        <p:nvSpPr>
          <p:cNvPr name="TextBox 17" id="17"/>
          <p:cNvSpPr txBox="true"/>
          <p:nvPr/>
        </p:nvSpPr>
        <p:spPr>
          <a:xfrm rot="0">
            <a:off x="10294732" y="358649"/>
            <a:ext cx="7212521" cy="2273300"/>
          </a:xfrm>
          <a:prstGeom prst="rect">
            <a:avLst/>
          </a:prstGeom>
        </p:spPr>
        <p:txBody>
          <a:bodyPr anchor="t" rtlCol="false" tIns="0" lIns="0" bIns="0" rIns="0">
            <a:spAutoFit/>
          </a:bodyPr>
          <a:lstStyle/>
          <a:p>
            <a:pPr algn="l">
              <a:lnSpc>
                <a:spcPts val="9100"/>
              </a:lnSpc>
              <a:spcBef>
                <a:spcPct val="0"/>
              </a:spcBef>
            </a:pPr>
            <a:r>
              <a:rPr lang="en-US" b="true" sz="6500">
                <a:solidFill>
                  <a:srgbClr val="1F2020"/>
                </a:solidFill>
                <a:latin typeface="Century Gothic Paneuropean Bold"/>
                <a:ea typeface="Century Gothic Paneuropean Bold"/>
                <a:cs typeface="Century Gothic Paneuropean Bold"/>
                <a:sym typeface="Century Gothic Paneuropean Bold"/>
              </a:rPr>
              <a:t>Data Sources and Collection</a:t>
            </a:r>
          </a:p>
        </p:txBody>
      </p:sp>
      <p:sp>
        <p:nvSpPr>
          <p:cNvPr name="TextBox 18" id="18"/>
          <p:cNvSpPr txBox="true"/>
          <p:nvPr/>
        </p:nvSpPr>
        <p:spPr>
          <a:xfrm rot="0">
            <a:off x="11475082" y="3862609"/>
            <a:ext cx="5784218" cy="1099185"/>
          </a:xfrm>
          <a:prstGeom prst="rect">
            <a:avLst/>
          </a:prstGeom>
        </p:spPr>
        <p:txBody>
          <a:bodyPr anchor="t" rtlCol="false" tIns="0" lIns="0" bIns="0" rIns="0">
            <a:spAutoFit/>
          </a:bodyPr>
          <a:lstStyle/>
          <a:p>
            <a:pPr algn="l">
              <a:lnSpc>
                <a:spcPts val="2939"/>
              </a:lnSpc>
              <a:spcBef>
                <a:spcPct val="0"/>
              </a:spcBef>
            </a:pPr>
            <a:r>
              <a:rPr lang="en-US" b="true" sz="2099">
                <a:solidFill>
                  <a:srgbClr val="1F2020"/>
                </a:solidFill>
                <a:latin typeface="Open Sans Bold"/>
                <a:ea typeface="Open Sans Bold"/>
                <a:cs typeface="Open Sans Bold"/>
                <a:sym typeface="Open Sans Bold"/>
              </a:rPr>
              <a:t>Dataset Description</a:t>
            </a:r>
            <a:r>
              <a:rPr lang="en-US" sz="2099">
                <a:solidFill>
                  <a:srgbClr val="1F2020"/>
                </a:solidFill>
                <a:latin typeface="Open Sans"/>
                <a:ea typeface="Open Sans"/>
                <a:cs typeface="Open Sans"/>
                <a:sym typeface="Open Sans"/>
              </a:rPr>
              <a:t>: Over 76,000 images across 88 classes, sourced from 14 repositories.</a:t>
            </a:r>
          </a:p>
        </p:txBody>
      </p:sp>
      <p:sp>
        <p:nvSpPr>
          <p:cNvPr name="TextBox 19" id="19"/>
          <p:cNvSpPr txBox="true"/>
          <p:nvPr/>
        </p:nvSpPr>
        <p:spPr>
          <a:xfrm rot="0">
            <a:off x="10568781" y="4036693"/>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FFFFFF"/>
                </a:solidFill>
                <a:latin typeface="Open Sans Bold"/>
                <a:ea typeface="Open Sans Bold"/>
                <a:cs typeface="Open Sans Bold"/>
                <a:sym typeface="Open Sans Bold"/>
              </a:rPr>
              <a:t>01</a:t>
            </a:r>
          </a:p>
        </p:txBody>
      </p:sp>
      <p:sp>
        <p:nvSpPr>
          <p:cNvPr name="TextBox 20" id="20"/>
          <p:cNvSpPr txBox="true"/>
          <p:nvPr/>
        </p:nvSpPr>
        <p:spPr>
          <a:xfrm rot="0">
            <a:off x="11475082" y="5140434"/>
            <a:ext cx="5552356" cy="727710"/>
          </a:xfrm>
          <a:prstGeom prst="rect">
            <a:avLst/>
          </a:prstGeom>
        </p:spPr>
        <p:txBody>
          <a:bodyPr anchor="t" rtlCol="false" tIns="0" lIns="0" bIns="0" rIns="0">
            <a:spAutoFit/>
          </a:bodyPr>
          <a:lstStyle/>
          <a:p>
            <a:pPr algn="l">
              <a:lnSpc>
                <a:spcPts val="2939"/>
              </a:lnSpc>
              <a:spcBef>
                <a:spcPct val="0"/>
              </a:spcBef>
            </a:pPr>
            <a:r>
              <a:rPr lang="en-US" b="true" sz="2099">
                <a:solidFill>
                  <a:srgbClr val="1F2020"/>
                </a:solidFill>
                <a:latin typeface="Open Sans Bold"/>
                <a:ea typeface="Open Sans Bold"/>
                <a:cs typeface="Open Sans Bold"/>
                <a:sym typeface="Open Sans Bold"/>
              </a:rPr>
              <a:t>Data Characteristics:</a:t>
            </a:r>
            <a:r>
              <a:rPr lang="en-US" sz="2099">
                <a:solidFill>
                  <a:srgbClr val="1F2020"/>
                </a:solidFill>
                <a:latin typeface="Open Sans"/>
                <a:ea typeface="Open Sans"/>
                <a:cs typeface="Open Sans"/>
                <a:sym typeface="Open Sans"/>
              </a:rPr>
              <a:t> Includes diverse environmental conditions (lighting, angles).</a:t>
            </a:r>
          </a:p>
        </p:txBody>
      </p:sp>
      <p:sp>
        <p:nvSpPr>
          <p:cNvPr name="TextBox 21" id="21"/>
          <p:cNvSpPr txBox="true"/>
          <p:nvPr/>
        </p:nvSpPr>
        <p:spPr>
          <a:xfrm rot="0">
            <a:off x="10568781" y="5314518"/>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FFFFFF"/>
                </a:solidFill>
                <a:latin typeface="Open Sans Bold"/>
                <a:ea typeface="Open Sans Bold"/>
                <a:cs typeface="Open Sans Bold"/>
                <a:sym typeface="Open Sans Bold"/>
              </a:rPr>
              <a:t>02</a:t>
            </a:r>
          </a:p>
        </p:txBody>
      </p:sp>
      <p:sp>
        <p:nvSpPr>
          <p:cNvPr name="TextBox 22" id="22"/>
          <p:cNvSpPr txBox="true"/>
          <p:nvPr/>
        </p:nvSpPr>
        <p:spPr>
          <a:xfrm rot="0">
            <a:off x="11475082" y="6170180"/>
            <a:ext cx="5316776" cy="1842135"/>
          </a:xfrm>
          <a:prstGeom prst="rect">
            <a:avLst/>
          </a:prstGeom>
        </p:spPr>
        <p:txBody>
          <a:bodyPr anchor="t" rtlCol="false" tIns="0" lIns="0" bIns="0" rIns="0">
            <a:spAutoFit/>
          </a:bodyPr>
          <a:lstStyle/>
          <a:p>
            <a:pPr algn="l">
              <a:lnSpc>
                <a:spcPts val="2939"/>
              </a:lnSpc>
            </a:pPr>
            <a:r>
              <a:rPr lang="en-US" sz="2099" b="true">
                <a:solidFill>
                  <a:srgbClr val="1F2020"/>
                </a:solidFill>
                <a:latin typeface="Open Sans Bold"/>
                <a:ea typeface="Open Sans Bold"/>
                <a:cs typeface="Open Sans Bold"/>
                <a:sym typeface="Open Sans Bold"/>
              </a:rPr>
              <a:t>Challenges:</a:t>
            </a:r>
          </a:p>
          <a:p>
            <a:pPr algn="l" marL="453387" indent="-226693" lvl="1">
              <a:lnSpc>
                <a:spcPts val="2939"/>
              </a:lnSpc>
              <a:buFont typeface="Arial"/>
              <a:buChar char="•"/>
            </a:pPr>
            <a:r>
              <a:rPr lang="en-US" sz="2099">
                <a:solidFill>
                  <a:srgbClr val="1F2020"/>
                </a:solidFill>
                <a:latin typeface="Open Sans"/>
                <a:ea typeface="Open Sans"/>
                <a:cs typeface="Open Sans"/>
                <a:sym typeface="Open Sans"/>
              </a:rPr>
              <a:t>Handling large data volumes (17.6 GB).</a:t>
            </a:r>
          </a:p>
          <a:p>
            <a:pPr algn="l" marL="453387" indent="-226693" lvl="1">
              <a:lnSpc>
                <a:spcPts val="2939"/>
              </a:lnSpc>
              <a:buFont typeface="Arial"/>
              <a:buChar char="•"/>
            </a:pPr>
            <a:r>
              <a:rPr lang="en-US" sz="2099">
                <a:solidFill>
                  <a:srgbClr val="1F2020"/>
                </a:solidFill>
                <a:latin typeface="Open Sans"/>
                <a:ea typeface="Open Sans"/>
                <a:cs typeface="Open Sans"/>
                <a:sym typeface="Open Sans"/>
              </a:rPr>
              <a:t>Removing non-relevant classes and low-quality images.</a:t>
            </a:r>
          </a:p>
          <a:p>
            <a:pPr algn="l">
              <a:lnSpc>
                <a:spcPts val="2939"/>
              </a:lnSpc>
              <a:spcBef>
                <a:spcPct val="0"/>
              </a:spcBef>
            </a:pPr>
          </a:p>
        </p:txBody>
      </p:sp>
      <p:sp>
        <p:nvSpPr>
          <p:cNvPr name="TextBox 23" id="23"/>
          <p:cNvSpPr txBox="true"/>
          <p:nvPr/>
        </p:nvSpPr>
        <p:spPr>
          <a:xfrm rot="0">
            <a:off x="10568781" y="6592344"/>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FFFFFF"/>
                </a:solidFill>
                <a:latin typeface="Open Sans Bold"/>
                <a:ea typeface="Open Sans Bold"/>
                <a:cs typeface="Open Sans Bold"/>
                <a:sym typeface="Open Sans Bold"/>
              </a:rPr>
              <a:t>03</a:t>
            </a:r>
          </a:p>
        </p:txBody>
      </p:sp>
      <p:sp>
        <p:nvSpPr>
          <p:cNvPr name="TextBox 24" id="24"/>
          <p:cNvSpPr txBox="true"/>
          <p:nvPr/>
        </p:nvSpPr>
        <p:spPr>
          <a:xfrm rot="0">
            <a:off x="11616695" y="7760970"/>
            <a:ext cx="6106749" cy="2585085"/>
          </a:xfrm>
          <a:prstGeom prst="rect">
            <a:avLst/>
          </a:prstGeom>
        </p:spPr>
        <p:txBody>
          <a:bodyPr anchor="t" rtlCol="false" tIns="0" lIns="0" bIns="0" rIns="0">
            <a:spAutoFit/>
          </a:bodyPr>
          <a:lstStyle/>
          <a:p>
            <a:pPr algn="l">
              <a:lnSpc>
                <a:spcPts val="2939"/>
              </a:lnSpc>
            </a:pPr>
            <a:r>
              <a:rPr lang="en-US" sz="2099" b="true">
                <a:solidFill>
                  <a:srgbClr val="1F2020"/>
                </a:solidFill>
                <a:latin typeface="Open Sans Bold"/>
                <a:ea typeface="Open Sans Bold"/>
                <a:cs typeface="Open Sans Bold"/>
                <a:sym typeface="Open Sans Bold"/>
              </a:rPr>
              <a:t>Source:</a:t>
            </a:r>
            <a:r>
              <a:rPr lang="en-US" sz="2099">
                <a:solidFill>
                  <a:srgbClr val="1F2020"/>
                </a:solidFill>
                <a:latin typeface="Open Sans"/>
                <a:ea typeface="Open Sans"/>
                <a:cs typeface="Open Sans"/>
                <a:sym typeface="Open Sans"/>
              </a:rPr>
              <a:t> Kaggle’s Plant Disease Classification Merged Dataset.</a:t>
            </a:r>
          </a:p>
          <a:p>
            <a:pPr algn="l">
              <a:lnSpc>
                <a:spcPts val="2939"/>
              </a:lnSpc>
            </a:pPr>
            <a:r>
              <a:rPr lang="en-US" sz="2099" b="true">
                <a:solidFill>
                  <a:srgbClr val="1F2020"/>
                </a:solidFill>
                <a:latin typeface="Open Sans Bold"/>
                <a:ea typeface="Open Sans Bold"/>
                <a:cs typeface="Open Sans Bold"/>
                <a:sym typeface="Open Sans Bold"/>
              </a:rPr>
              <a:t>link:</a:t>
            </a:r>
            <a:r>
              <a:rPr lang="en-US" sz="2099">
                <a:solidFill>
                  <a:srgbClr val="1F2020"/>
                </a:solidFill>
                <a:latin typeface="Open Sans"/>
                <a:ea typeface="Open Sans"/>
                <a:cs typeface="Open Sans"/>
                <a:sym typeface="Open Sans"/>
              </a:rPr>
              <a:t> https://www.kaggle.com/datasets/alinedobrovsky/plant-disease-classification-merged-dataset?select=Cherry__powdery_mildew</a:t>
            </a:r>
          </a:p>
          <a:p>
            <a:pPr algn="l">
              <a:lnSpc>
                <a:spcPts val="2939"/>
              </a:lnSpc>
              <a:spcBef>
                <a:spcPct val="0"/>
              </a:spcBef>
            </a:pPr>
          </a:p>
        </p:txBody>
      </p:sp>
      <p:sp>
        <p:nvSpPr>
          <p:cNvPr name="TextBox 25" id="25"/>
          <p:cNvSpPr txBox="true"/>
          <p:nvPr/>
        </p:nvSpPr>
        <p:spPr>
          <a:xfrm rot="0">
            <a:off x="10568781" y="7870170"/>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FFFFFF"/>
                </a:solidFill>
                <a:latin typeface="Open Sans Bold"/>
                <a:ea typeface="Open Sans Bold"/>
                <a:cs typeface="Open Sans Bold"/>
                <a:sym typeface="Open Sans Bold"/>
              </a:rPr>
              <a:t>04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0" y="928964"/>
            <a:ext cx="8429073" cy="8429073"/>
            <a:chOff x="0" y="0"/>
            <a:chExt cx="11238763" cy="11238763"/>
          </a:xfrm>
        </p:grpSpPr>
        <p:pic>
          <p:nvPicPr>
            <p:cNvPr name="Picture 3" id="3"/>
            <p:cNvPicPr>
              <a:picLocks noChangeAspect="true"/>
            </p:cNvPicPr>
            <p:nvPr/>
          </p:nvPicPr>
          <p:blipFill>
            <a:blip r:embed="rId2"/>
            <a:srcRect l="66" t="0" r="66" b="0"/>
            <a:stretch>
              <a:fillRect/>
            </a:stretch>
          </p:blipFill>
          <p:spPr>
            <a:xfrm flipH="false" flipV="false">
              <a:off x="0" y="0"/>
              <a:ext cx="11238763" cy="11238763"/>
            </a:xfrm>
            <a:prstGeom prst="rect">
              <a:avLst/>
            </a:prstGeom>
          </p:spPr>
        </p:pic>
      </p:grpSp>
      <p:sp>
        <p:nvSpPr>
          <p:cNvPr name="AutoShape 4" id="4"/>
          <p:cNvSpPr/>
          <p:nvPr/>
        </p:nvSpPr>
        <p:spPr>
          <a:xfrm>
            <a:off x="1947205" y="3082954"/>
            <a:ext cx="1280346" cy="0"/>
          </a:xfrm>
          <a:prstGeom prst="line">
            <a:avLst/>
          </a:prstGeom>
          <a:ln cap="flat" w="38100">
            <a:solidFill>
              <a:srgbClr val="556D31"/>
            </a:solidFill>
            <a:prstDash val="solid"/>
            <a:headEnd type="none" len="sm" w="sm"/>
            <a:tailEnd type="none" len="sm" w="sm"/>
          </a:ln>
        </p:spPr>
      </p:sp>
      <p:sp>
        <p:nvSpPr>
          <p:cNvPr name="TextBox 5" id="5"/>
          <p:cNvSpPr txBox="true"/>
          <p:nvPr/>
        </p:nvSpPr>
        <p:spPr>
          <a:xfrm rot="0">
            <a:off x="1947205" y="615389"/>
            <a:ext cx="5330765" cy="2273300"/>
          </a:xfrm>
          <a:prstGeom prst="rect">
            <a:avLst/>
          </a:prstGeom>
        </p:spPr>
        <p:txBody>
          <a:bodyPr anchor="t" rtlCol="false" tIns="0" lIns="0" bIns="0" rIns="0">
            <a:spAutoFit/>
          </a:bodyPr>
          <a:lstStyle/>
          <a:p>
            <a:pPr algn="l">
              <a:lnSpc>
                <a:spcPts val="9100"/>
              </a:lnSpc>
              <a:spcBef>
                <a:spcPct val="0"/>
              </a:spcBef>
            </a:pPr>
            <a:r>
              <a:rPr lang="en-US" b="true" sz="6500">
                <a:solidFill>
                  <a:srgbClr val="1F2020"/>
                </a:solidFill>
                <a:latin typeface="Century Gothic Paneuropean Bold"/>
                <a:ea typeface="Century Gothic Paneuropean Bold"/>
                <a:cs typeface="Century Gothic Paneuropean Bold"/>
                <a:sym typeface="Century Gothic Paneuropean Bold"/>
              </a:rPr>
              <a:t>Tools and Technologies</a:t>
            </a:r>
          </a:p>
        </p:txBody>
      </p:sp>
      <p:sp>
        <p:nvSpPr>
          <p:cNvPr name="TextBox 6" id="6"/>
          <p:cNvSpPr txBox="true"/>
          <p:nvPr/>
        </p:nvSpPr>
        <p:spPr>
          <a:xfrm rot="0">
            <a:off x="1658135" y="3501435"/>
            <a:ext cx="6467650" cy="5951481"/>
          </a:xfrm>
          <a:prstGeom prst="rect">
            <a:avLst/>
          </a:prstGeom>
        </p:spPr>
        <p:txBody>
          <a:bodyPr anchor="t" rtlCol="false" tIns="0" lIns="0" bIns="0" rIns="0">
            <a:spAutoFit/>
          </a:bodyPr>
          <a:lstStyle/>
          <a:p>
            <a:pPr algn="l" marL="661676" indent="-330838" lvl="1">
              <a:lnSpc>
                <a:spcPts val="4290"/>
              </a:lnSpc>
              <a:buFont typeface="Arial"/>
              <a:buChar char="•"/>
            </a:pPr>
            <a:r>
              <a:rPr lang="en-US" b="true" sz="3064">
                <a:solidFill>
                  <a:srgbClr val="1F2020"/>
                </a:solidFill>
                <a:latin typeface="Open Sans Bold"/>
                <a:ea typeface="Open Sans Bold"/>
                <a:cs typeface="Open Sans Bold"/>
                <a:sym typeface="Open Sans Bold"/>
              </a:rPr>
              <a:t>(Python) Jupyter Notebook:is </a:t>
            </a:r>
            <a:r>
              <a:rPr lang="en-US" sz="3064">
                <a:solidFill>
                  <a:srgbClr val="1F2020"/>
                </a:solidFill>
                <a:latin typeface="Open Sans"/>
                <a:ea typeface="Open Sans"/>
                <a:cs typeface="Open Sans"/>
                <a:sym typeface="Open Sans"/>
              </a:rPr>
              <a:t>an open-source web application that allows users to create and share documents.</a:t>
            </a:r>
          </a:p>
          <a:p>
            <a:pPr algn="l" marL="661676" indent="-330838" lvl="1">
              <a:lnSpc>
                <a:spcPts val="4290"/>
              </a:lnSpc>
              <a:buFont typeface="Arial"/>
              <a:buChar char="•"/>
            </a:pPr>
            <a:r>
              <a:rPr lang="en-US" b="true" sz="3064">
                <a:solidFill>
                  <a:srgbClr val="1F2020"/>
                </a:solidFill>
                <a:latin typeface="Open Sans Bold"/>
                <a:ea typeface="Open Sans Bold"/>
                <a:cs typeface="Open Sans Bold"/>
                <a:sym typeface="Open Sans Bold"/>
              </a:rPr>
              <a:t>MongoDB:</a:t>
            </a:r>
            <a:r>
              <a:rPr lang="en-US" sz="3064">
                <a:solidFill>
                  <a:srgbClr val="1F2020"/>
                </a:solidFill>
                <a:latin typeface="Open Sans"/>
                <a:ea typeface="Open Sans"/>
                <a:cs typeface="Open Sans"/>
                <a:sym typeface="Open Sans"/>
              </a:rPr>
              <a:t> NoSQL database for flexible, scalable storage of image and metadata.</a:t>
            </a:r>
          </a:p>
          <a:p>
            <a:pPr algn="l" marL="661676" indent="-330838" lvl="1">
              <a:lnSpc>
                <a:spcPts val="4290"/>
              </a:lnSpc>
              <a:buFont typeface="Arial"/>
              <a:buChar char="•"/>
            </a:pPr>
            <a:r>
              <a:rPr lang="en-US" b="true" sz="3064">
                <a:solidFill>
                  <a:srgbClr val="1F2020"/>
                </a:solidFill>
                <a:latin typeface="Open Sans Bold"/>
                <a:ea typeface="Open Sans Bold"/>
                <a:cs typeface="Open Sans Bold"/>
                <a:sym typeface="Open Sans Bold"/>
              </a:rPr>
              <a:t>Apache Spark</a:t>
            </a:r>
            <a:r>
              <a:rPr lang="en-US" sz="3064">
                <a:solidFill>
                  <a:srgbClr val="1F2020"/>
                </a:solidFill>
                <a:latin typeface="Open Sans"/>
                <a:ea typeface="Open Sans"/>
                <a:cs typeface="Open Sans"/>
                <a:sym typeface="Open Sans"/>
              </a:rPr>
              <a:t>: In-memory data processing for fast, distributed data handling.</a:t>
            </a:r>
          </a:p>
          <a:p>
            <a:pPr algn="l" marL="661676" indent="-330838" lvl="1">
              <a:lnSpc>
                <a:spcPts val="4290"/>
              </a:lnSpc>
              <a:spcBef>
                <a:spcPct val="0"/>
              </a:spcBef>
              <a:buFont typeface="Arial"/>
              <a:buChar char="•"/>
            </a:pPr>
            <a:r>
              <a:rPr lang="en-US" b="true" sz="3064">
                <a:solidFill>
                  <a:srgbClr val="1F2020"/>
                </a:solidFill>
                <a:latin typeface="Open Sans Bold"/>
                <a:ea typeface="Open Sans Bold"/>
                <a:cs typeface="Open Sans Bold"/>
                <a:sym typeface="Open Sans Bold"/>
              </a:rPr>
              <a:t>CNN Model</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0" y="928964"/>
            <a:ext cx="9144000" cy="8329336"/>
            <a:chOff x="0" y="0"/>
            <a:chExt cx="12192000" cy="11105782"/>
          </a:xfrm>
        </p:grpSpPr>
        <p:pic>
          <p:nvPicPr>
            <p:cNvPr name="Picture 3" id="3"/>
            <p:cNvPicPr>
              <a:picLocks noChangeAspect="true"/>
            </p:cNvPicPr>
            <p:nvPr/>
          </p:nvPicPr>
          <p:blipFill>
            <a:blip r:embed="rId2"/>
            <a:srcRect l="0" t="314" r="0" b="314"/>
            <a:stretch>
              <a:fillRect/>
            </a:stretch>
          </p:blipFill>
          <p:spPr>
            <a:xfrm flipH="false" flipV="false">
              <a:off x="0" y="0"/>
              <a:ext cx="12192000" cy="11105782"/>
            </a:xfrm>
            <a:prstGeom prst="rect">
              <a:avLst/>
            </a:prstGeom>
          </p:spPr>
        </p:pic>
      </p:grpSp>
      <p:sp>
        <p:nvSpPr>
          <p:cNvPr name="TextBox 4" id="4"/>
          <p:cNvSpPr txBox="true"/>
          <p:nvPr/>
        </p:nvSpPr>
        <p:spPr>
          <a:xfrm rot="0">
            <a:off x="1028700" y="589213"/>
            <a:ext cx="6561017" cy="1120775"/>
          </a:xfrm>
          <a:prstGeom prst="rect">
            <a:avLst/>
          </a:prstGeom>
        </p:spPr>
        <p:txBody>
          <a:bodyPr anchor="t" rtlCol="false" tIns="0" lIns="0" bIns="0" rIns="0">
            <a:spAutoFit/>
          </a:bodyPr>
          <a:lstStyle/>
          <a:p>
            <a:pPr algn="l">
              <a:lnSpc>
                <a:spcPts val="9100"/>
              </a:lnSpc>
              <a:spcBef>
                <a:spcPct val="0"/>
              </a:spcBef>
            </a:pPr>
            <a:r>
              <a:rPr lang="en-US" b="true" sz="6500">
                <a:solidFill>
                  <a:srgbClr val="1F2020"/>
                </a:solidFill>
                <a:latin typeface="Century Gothic Paneuropean Bold"/>
                <a:ea typeface="Century Gothic Paneuropean Bold"/>
                <a:cs typeface="Century Gothic Paneuropean Bold"/>
                <a:sym typeface="Century Gothic Paneuropean Bold"/>
              </a:rPr>
              <a:t>CNN Algorithm</a:t>
            </a:r>
          </a:p>
        </p:txBody>
      </p:sp>
      <p:sp>
        <p:nvSpPr>
          <p:cNvPr name="TextBox 5" id="5"/>
          <p:cNvSpPr txBox="true"/>
          <p:nvPr/>
        </p:nvSpPr>
        <p:spPr>
          <a:xfrm rot="0">
            <a:off x="418809" y="2166101"/>
            <a:ext cx="8236580" cy="5960108"/>
          </a:xfrm>
          <a:prstGeom prst="rect">
            <a:avLst/>
          </a:prstGeom>
        </p:spPr>
        <p:txBody>
          <a:bodyPr anchor="t" rtlCol="false" tIns="0" lIns="0" bIns="0" rIns="0">
            <a:spAutoFit/>
          </a:bodyPr>
          <a:lstStyle/>
          <a:p>
            <a:pPr algn="just">
              <a:lnSpc>
                <a:spcPts val="4340"/>
              </a:lnSpc>
            </a:pPr>
            <a:r>
              <a:rPr lang="en-US" sz="3100">
                <a:solidFill>
                  <a:srgbClr val="1F2020"/>
                </a:solidFill>
                <a:latin typeface="Century Gothic Paneuropean"/>
                <a:ea typeface="Century Gothic Paneuropean"/>
                <a:cs typeface="Century Gothic Paneuropean"/>
                <a:sym typeface="Century Gothic Paneuropean"/>
              </a:rPr>
              <a:t>A Convolutional Neural Network (CNN) is a type of deep learning algorithm that is particularly well-suited for image recognition and processing tasks. It is made up of multiple layers, including convolutional layers, pooling layers, and fully connected layers. The architecture of CNNs is inspired by the visual processing in the human brain, and they are well-suited for capturing hierarchical patterns and spatial dependencies within images.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388668" y="2791423"/>
            <a:ext cx="11405961" cy="5594123"/>
          </a:xfrm>
          <a:custGeom>
            <a:avLst/>
            <a:gdLst/>
            <a:ahLst/>
            <a:cxnLst/>
            <a:rect r="r" b="b" t="t" l="l"/>
            <a:pathLst>
              <a:path h="5594123" w="11405961">
                <a:moveTo>
                  <a:pt x="0" y="0"/>
                </a:moveTo>
                <a:lnTo>
                  <a:pt x="11405961" y="0"/>
                </a:lnTo>
                <a:lnTo>
                  <a:pt x="11405961" y="5594123"/>
                </a:lnTo>
                <a:lnTo>
                  <a:pt x="0" y="5594123"/>
                </a:lnTo>
                <a:lnTo>
                  <a:pt x="0" y="0"/>
                </a:lnTo>
                <a:close/>
              </a:path>
            </a:pathLst>
          </a:custGeom>
          <a:blipFill>
            <a:blip r:embed="rId2"/>
            <a:stretch>
              <a:fillRect l="0" t="-463" r="0" b="-463"/>
            </a:stretch>
          </a:blipFill>
        </p:spPr>
      </p:sp>
      <p:sp>
        <p:nvSpPr>
          <p:cNvPr name="TextBox 3" id="3"/>
          <p:cNvSpPr txBox="true"/>
          <p:nvPr/>
        </p:nvSpPr>
        <p:spPr>
          <a:xfrm rot="0">
            <a:off x="1473973" y="895350"/>
            <a:ext cx="5969198" cy="1120775"/>
          </a:xfrm>
          <a:prstGeom prst="rect">
            <a:avLst/>
          </a:prstGeom>
        </p:spPr>
        <p:txBody>
          <a:bodyPr anchor="t" rtlCol="false" tIns="0" lIns="0" bIns="0" rIns="0">
            <a:spAutoFit/>
          </a:bodyPr>
          <a:lstStyle/>
          <a:p>
            <a:pPr algn="ctr">
              <a:lnSpc>
                <a:spcPts val="9100"/>
              </a:lnSpc>
              <a:spcBef>
                <a:spcPct val="0"/>
              </a:spcBef>
            </a:pPr>
            <a:r>
              <a:rPr lang="en-US" b="true" sz="6500">
                <a:solidFill>
                  <a:srgbClr val="000000"/>
                </a:solidFill>
                <a:latin typeface="Century Gothic Paneuropean Bold"/>
                <a:ea typeface="Century Gothic Paneuropean Bold"/>
                <a:cs typeface="Century Gothic Paneuropean Bold"/>
                <a:sym typeface="Century Gothic Paneuropean Bold"/>
              </a:rPr>
              <a:t>CNN Algorithm</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205439" y="3251367"/>
            <a:ext cx="12138877" cy="4831288"/>
          </a:xfrm>
          <a:custGeom>
            <a:avLst/>
            <a:gdLst/>
            <a:ahLst/>
            <a:cxnLst/>
            <a:rect r="r" b="b" t="t" l="l"/>
            <a:pathLst>
              <a:path h="4831288" w="12138877">
                <a:moveTo>
                  <a:pt x="0" y="0"/>
                </a:moveTo>
                <a:lnTo>
                  <a:pt x="12138877" y="0"/>
                </a:lnTo>
                <a:lnTo>
                  <a:pt x="12138877" y="4831289"/>
                </a:lnTo>
                <a:lnTo>
                  <a:pt x="0" y="4831289"/>
                </a:lnTo>
                <a:lnTo>
                  <a:pt x="0" y="0"/>
                </a:lnTo>
                <a:close/>
              </a:path>
            </a:pathLst>
          </a:custGeom>
          <a:blipFill>
            <a:blip r:embed="rId2"/>
            <a:stretch>
              <a:fillRect l="0" t="-3705" r="0" b="-3705"/>
            </a:stretch>
          </a:blipFill>
        </p:spPr>
      </p:sp>
      <p:sp>
        <p:nvSpPr>
          <p:cNvPr name="TextBox 3" id="3"/>
          <p:cNvSpPr txBox="true"/>
          <p:nvPr/>
        </p:nvSpPr>
        <p:spPr>
          <a:xfrm rot="0">
            <a:off x="1761905" y="1087438"/>
            <a:ext cx="5969198" cy="1120775"/>
          </a:xfrm>
          <a:prstGeom prst="rect">
            <a:avLst/>
          </a:prstGeom>
        </p:spPr>
        <p:txBody>
          <a:bodyPr anchor="t" rtlCol="false" tIns="0" lIns="0" bIns="0" rIns="0">
            <a:spAutoFit/>
          </a:bodyPr>
          <a:lstStyle/>
          <a:p>
            <a:pPr algn="ctr">
              <a:lnSpc>
                <a:spcPts val="9100"/>
              </a:lnSpc>
              <a:spcBef>
                <a:spcPct val="0"/>
              </a:spcBef>
            </a:pPr>
            <a:r>
              <a:rPr lang="en-US" b="true" sz="6500">
                <a:solidFill>
                  <a:srgbClr val="000000"/>
                </a:solidFill>
                <a:latin typeface="Century Gothic Paneuropean Bold"/>
                <a:ea typeface="Century Gothic Paneuropean Bold"/>
                <a:cs typeface="Century Gothic Paneuropean Bold"/>
                <a:sym typeface="Century Gothic Paneuropean Bold"/>
              </a:rPr>
              <a:t>CNN Algorithm</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20495" y="2445520"/>
            <a:ext cx="15692998" cy="6669524"/>
          </a:xfrm>
          <a:custGeom>
            <a:avLst/>
            <a:gdLst/>
            <a:ahLst/>
            <a:cxnLst/>
            <a:rect r="r" b="b" t="t" l="l"/>
            <a:pathLst>
              <a:path h="6669524" w="15692998">
                <a:moveTo>
                  <a:pt x="0" y="0"/>
                </a:moveTo>
                <a:lnTo>
                  <a:pt x="15692998" y="0"/>
                </a:lnTo>
                <a:lnTo>
                  <a:pt x="15692998" y="6669525"/>
                </a:lnTo>
                <a:lnTo>
                  <a:pt x="0" y="6669525"/>
                </a:lnTo>
                <a:lnTo>
                  <a:pt x="0" y="0"/>
                </a:lnTo>
                <a:close/>
              </a:path>
            </a:pathLst>
          </a:custGeom>
          <a:blipFill>
            <a:blip r:embed="rId2"/>
            <a:stretch>
              <a:fillRect l="0" t="0" r="0" b="0"/>
            </a:stretch>
          </a:blipFill>
        </p:spPr>
      </p:sp>
      <p:sp>
        <p:nvSpPr>
          <p:cNvPr name="TextBox 3" id="3"/>
          <p:cNvSpPr txBox="true"/>
          <p:nvPr/>
        </p:nvSpPr>
        <p:spPr>
          <a:xfrm rot="0">
            <a:off x="1028700" y="401638"/>
            <a:ext cx="6507841" cy="1120775"/>
          </a:xfrm>
          <a:prstGeom prst="rect">
            <a:avLst/>
          </a:prstGeom>
        </p:spPr>
        <p:txBody>
          <a:bodyPr anchor="t" rtlCol="false" tIns="0" lIns="0" bIns="0" rIns="0">
            <a:spAutoFit/>
          </a:bodyPr>
          <a:lstStyle/>
          <a:p>
            <a:pPr algn="l">
              <a:lnSpc>
                <a:spcPts val="9100"/>
              </a:lnSpc>
              <a:spcBef>
                <a:spcPct val="0"/>
              </a:spcBef>
            </a:pPr>
            <a:r>
              <a:rPr lang="en-US" b="true" sz="6500">
                <a:solidFill>
                  <a:srgbClr val="1F2020"/>
                </a:solidFill>
                <a:latin typeface="Century Gothic Paneuropean Bold"/>
                <a:ea typeface="Century Gothic Paneuropean Bold"/>
                <a:cs typeface="Century Gothic Paneuropean Bold"/>
                <a:sym typeface="Century Gothic Paneuropean Bold"/>
              </a:rPr>
              <a:t>Technical Work</a:t>
            </a:r>
          </a:p>
        </p:txBody>
      </p:sp>
      <p:sp>
        <p:nvSpPr>
          <p:cNvPr name="AutoShape 4" id="4"/>
          <p:cNvSpPr/>
          <p:nvPr/>
        </p:nvSpPr>
        <p:spPr>
          <a:xfrm>
            <a:off x="1220495" y="1541462"/>
            <a:ext cx="1280346" cy="0"/>
          </a:xfrm>
          <a:prstGeom prst="line">
            <a:avLst/>
          </a:prstGeom>
          <a:ln cap="flat" w="38100">
            <a:solidFill>
              <a:srgbClr val="556D31"/>
            </a:solidFill>
            <a:prstDash val="solid"/>
            <a:headEnd type="none" len="sm" w="sm"/>
            <a:tailEnd type="none" len="sm" w="sm"/>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DAGYcck0mAk</dc:identifier>
  <dcterms:modified xsi:type="dcterms:W3CDTF">2011-08-01T06:04:30Z</dcterms:modified>
  <cp:revision>1</cp:revision>
  <dc:title>Plant Disease Detection</dc:title>
</cp:coreProperties>
</file>

<file path=docProps/thumbnail.jpeg>
</file>